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52" r:id="rId2"/>
    <p:sldId id="447" r:id="rId3"/>
    <p:sldId id="419" r:id="rId4"/>
    <p:sldId id="496" r:id="rId5"/>
    <p:sldId id="373" r:id="rId6"/>
    <p:sldId id="445" r:id="rId7"/>
    <p:sldId id="497" r:id="rId8"/>
    <p:sldId id="498" r:id="rId9"/>
    <p:sldId id="448" r:id="rId10"/>
    <p:sldId id="450" r:id="rId11"/>
    <p:sldId id="449" r:id="rId12"/>
    <p:sldId id="421" r:id="rId13"/>
    <p:sldId id="466" r:id="rId14"/>
    <p:sldId id="468" r:id="rId15"/>
    <p:sldId id="512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488" r:id="rId36"/>
    <p:sldId id="422" r:id="rId37"/>
    <p:sldId id="489" r:id="rId38"/>
    <p:sldId id="499" r:id="rId39"/>
    <p:sldId id="500" r:id="rId40"/>
    <p:sldId id="501" r:id="rId41"/>
    <p:sldId id="502" r:id="rId42"/>
    <p:sldId id="503" r:id="rId43"/>
    <p:sldId id="504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393" r:id="rId52"/>
    <p:sldId id="377" r:id="rId53"/>
    <p:sldId id="491" r:id="rId54"/>
    <p:sldId id="493" r:id="rId55"/>
    <p:sldId id="494" r:id="rId56"/>
    <p:sldId id="495" r:id="rId57"/>
    <p:sldId id="492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A0D8CC"/>
    <a:srgbClr val="F56C2E"/>
    <a:srgbClr val="ECF8F6"/>
    <a:srgbClr val="336600"/>
    <a:srgbClr val="0064A2"/>
    <a:srgbClr val="CAECE6"/>
    <a:srgbClr val="ACDED3"/>
    <a:srgbClr val="C3E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3750" autoAdjust="0"/>
  </p:normalViewPr>
  <p:slideViewPr>
    <p:cSldViewPr snapToGrid="0" snapToObjects="1">
      <p:cViewPr varScale="1">
        <p:scale>
          <a:sx n="54" d="100"/>
          <a:sy n="54" d="100"/>
        </p:scale>
        <p:origin x="-546" y="-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C882A-F51E-4F07-A29F-B15B098BB177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375E09E7-C9E0-4695-BFA3-749BE341D34D}">
      <dgm:prSet phldrT="[텍스트]"/>
      <dgm:spPr/>
      <dgm:t>
        <a:bodyPr/>
        <a:lstStyle/>
        <a:p>
          <a:pPr latinLnBrk="1"/>
          <a:r>
            <a:rPr lang="en-US" altLang="ko-KR" smtClean="0">
              <a:solidFill>
                <a:srgbClr val="000000"/>
              </a:solidFill>
            </a:rPr>
            <a:t>Data science produces </a:t>
          </a:r>
          <a:r>
            <a:rPr lang="en-US" altLang="ko-KR" dirty="0" smtClean="0">
              <a:solidFill>
                <a:srgbClr val="000000"/>
              </a:solidFill>
            </a:rPr>
            <a:t>insights</a:t>
          </a:r>
          <a:endParaRPr lang="ko-KR" altLang="en-US" dirty="0">
            <a:solidFill>
              <a:srgbClr val="000000"/>
            </a:solidFill>
          </a:endParaRPr>
        </a:p>
      </dgm:t>
    </dgm:pt>
    <dgm:pt modelId="{D1C5D452-7118-4AE5-9BEC-699C5632289F}" type="parTrans" cxnId="{9609B693-0CE4-4973-BAF8-4325CDB9CFB7}">
      <dgm:prSet/>
      <dgm:spPr/>
      <dgm:t>
        <a:bodyPr/>
        <a:lstStyle/>
        <a:p>
          <a:pPr latinLnBrk="1"/>
          <a:endParaRPr lang="ko-KR" altLang="en-US"/>
        </a:p>
      </dgm:t>
    </dgm:pt>
    <dgm:pt modelId="{044FF7D8-FCB2-4F25-9509-EF05DEE3BA95}" type="sibTrans" cxnId="{9609B693-0CE4-4973-BAF8-4325CDB9CFB7}">
      <dgm:prSet/>
      <dgm:spPr/>
      <dgm:t>
        <a:bodyPr/>
        <a:lstStyle/>
        <a:p>
          <a:pPr latinLnBrk="1"/>
          <a:endParaRPr lang="ko-KR" altLang="en-US"/>
        </a:p>
      </dgm:t>
    </dgm:pt>
    <dgm:pt modelId="{160F53A5-9DE2-4D22-9A93-D14216C54C93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rgbClr val="000000"/>
              </a:solidFill>
            </a:rPr>
            <a:t>Machine learning produces predictions</a:t>
          </a:r>
          <a:endParaRPr lang="ko-KR" altLang="en-US" dirty="0">
            <a:solidFill>
              <a:srgbClr val="000000"/>
            </a:solidFill>
          </a:endParaRPr>
        </a:p>
      </dgm:t>
    </dgm:pt>
    <dgm:pt modelId="{E54F7704-F29E-4948-8306-B850C8CAE5A4}" type="parTrans" cxnId="{F1CC576C-EA6D-4A6E-B419-5B6F084E0909}">
      <dgm:prSet/>
      <dgm:spPr/>
      <dgm:t>
        <a:bodyPr/>
        <a:lstStyle/>
        <a:p>
          <a:pPr latinLnBrk="1"/>
          <a:endParaRPr lang="ko-KR" altLang="en-US"/>
        </a:p>
      </dgm:t>
    </dgm:pt>
    <dgm:pt modelId="{CE337BFF-DE85-4CDA-BF44-74A0209A7E08}" type="sibTrans" cxnId="{F1CC576C-EA6D-4A6E-B419-5B6F084E0909}">
      <dgm:prSet/>
      <dgm:spPr/>
      <dgm:t>
        <a:bodyPr/>
        <a:lstStyle/>
        <a:p>
          <a:pPr latinLnBrk="1"/>
          <a:endParaRPr lang="ko-KR" altLang="en-US"/>
        </a:p>
      </dgm:t>
    </dgm:pt>
    <dgm:pt modelId="{86A30409-0408-46F4-B8CF-E83AA20E76D9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rgbClr val="000000"/>
              </a:solidFill>
            </a:rPr>
            <a:t>Artificial Intelligence produces actions</a:t>
          </a:r>
          <a:endParaRPr lang="ko-KR" altLang="en-US" dirty="0">
            <a:solidFill>
              <a:srgbClr val="000000"/>
            </a:solidFill>
          </a:endParaRPr>
        </a:p>
      </dgm:t>
    </dgm:pt>
    <dgm:pt modelId="{7F8558D4-DB6D-4C13-A4D0-571B6C87D0D7}" type="parTrans" cxnId="{E5A1C43F-58BB-4C11-8F20-ED1E0CA0CC71}">
      <dgm:prSet/>
      <dgm:spPr/>
      <dgm:t>
        <a:bodyPr/>
        <a:lstStyle/>
        <a:p>
          <a:pPr latinLnBrk="1"/>
          <a:endParaRPr lang="ko-KR" altLang="en-US"/>
        </a:p>
      </dgm:t>
    </dgm:pt>
    <dgm:pt modelId="{7BAE02CB-8085-4496-97DD-7779790F190A}" type="sibTrans" cxnId="{E5A1C43F-58BB-4C11-8F20-ED1E0CA0CC71}">
      <dgm:prSet/>
      <dgm:spPr/>
      <dgm:t>
        <a:bodyPr/>
        <a:lstStyle/>
        <a:p>
          <a:pPr latinLnBrk="1"/>
          <a:endParaRPr lang="ko-KR" altLang="en-US"/>
        </a:p>
      </dgm:t>
    </dgm:pt>
    <dgm:pt modelId="{E2096850-F849-44C9-91C5-E27E21B133A9}" type="pres">
      <dgm:prSet presAssocID="{D1BC882A-F51E-4F07-A29F-B15B098BB17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01538F-5830-43DE-ADB1-BE46411E630D}" type="pres">
      <dgm:prSet presAssocID="{D1BC882A-F51E-4F07-A29F-B15B098BB177}" presName="Name1" presStyleCnt="0"/>
      <dgm:spPr/>
    </dgm:pt>
    <dgm:pt modelId="{2D1BF43A-EC93-48B0-952B-416B5D6D943C}" type="pres">
      <dgm:prSet presAssocID="{D1BC882A-F51E-4F07-A29F-B15B098BB177}" presName="cycle" presStyleCnt="0"/>
      <dgm:spPr/>
    </dgm:pt>
    <dgm:pt modelId="{427A1C2A-ADEE-4368-9162-4678A79636CF}" type="pres">
      <dgm:prSet presAssocID="{D1BC882A-F51E-4F07-A29F-B15B098BB177}" presName="srcNode" presStyleLbl="node1" presStyleIdx="0" presStyleCnt="3"/>
      <dgm:spPr/>
    </dgm:pt>
    <dgm:pt modelId="{8E7387C2-A6ED-4EFE-AEA7-D3506F23B98E}" type="pres">
      <dgm:prSet presAssocID="{D1BC882A-F51E-4F07-A29F-B15B098BB177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AD3C136-759A-40E3-B014-3F7BD1C3CA3D}" type="pres">
      <dgm:prSet presAssocID="{D1BC882A-F51E-4F07-A29F-B15B098BB177}" presName="extraNode" presStyleLbl="node1" presStyleIdx="0" presStyleCnt="3"/>
      <dgm:spPr/>
    </dgm:pt>
    <dgm:pt modelId="{7E627BB5-D205-4FCA-B574-F889CDBCCF24}" type="pres">
      <dgm:prSet presAssocID="{D1BC882A-F51E-4F07-A29F-B15B098BB177}" presName="dstNode" presStyleLbl="node1" presStyleIdx="0" presStyleCnt="3"/>
      <dgm:spPr/>
    </dgm:pt>
    <dgm:pt modelId="{4C3BCF27-E7AD-4ED3-82BE-62F3139598E5}" type="pres">
      <dgm:prSet presAssocID="{375E09E7-C9E0-4695-BFA3-749BE341D34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5CDED1-0A1E-4637-90BD-D9E3D17C3207}" type="pres">
      <dgm:prSet presAssocID="{375E09E7-C9E0-4695-BFA3-749BE341D34D}" presName="accent_1" presStyleCnt="0"/>
      <dgm:spPr/>
    </dgm:pt>
    <dgm:pt modelId="{F18D00EE-B88A-4016-BE65-679BEC540A79}" type="pres">
      <dgm:prSet presAssocID="{375E09E7-C9E0-4695-BFA3-749BE341D34D}" presName="accentRepeatNode" presStyleLbl="solidFgAcc1" presStyleIdx="0" presStyleCnt="3" custLinFactNeighborY="2109"/>
      <dgm:spPr>
        <a:solidFill>
          <a:schemeClr val="accent3">
            <a:lumMod val="40000"/>
            <a:lumOff val="60000"/>
          </a:schemeClr>
        </a:solidFill>
      </dgm:spPr>
    </dgm:pt>
    <dgm:pt modelId="{13598FB9-8591-4144-9336-5400B303E994}" type="pres">
      <dgm:prSet presAssocID="{160F53A5-9DE2-4D22-9A93-D14216C54C93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5C9495-4735-4C36-B4EB-DB25EDD42FF0}" type="pres">
      <dgm:prSet presAssocID="{160F53A5-9DE2-4D22-9A93-D14216C54C93}" presName="accent_2" presStyleCnt="0"/>
      <dgm:spPr/>
    </dgm:pt>
    <dgm:pt modelId="{B2546DAC-981E-4807-9143-AB6A24F48D7D}" type="pres">
      <dgm:prSet presAssocID="{160F53A5-9DE2-4D22-9A93-D14216C54C93}" presName="accentRepeatNode" presStyleLbl="solidFgAcc1" presStyleIdx="1" presStyleCnt="3"/>
      <dgm:spPr>
        <a:solidFill>
          <a:schemeClr val="accent3">
            <a:lumMod val="40000"/>
            <a:lumOff val="60000"/>
          </a:schemeClr>
        </a:solidFill>
      </dgm:spPr>
    </dgm:pt>
    <dgm:pt modelId="{33A51BD1-F2D6-4D60-A315-7A368C5A97D6}" type="pres">
      <dgm:prSet presAssocID="{86A30409-0408-46F4-B8CF-E83AA20E76D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540200-248B-4384-ACCD-2D8FBEFFD553}" type="pres">
      <dgm:prSet presAssocID="{86A30409-0408-46F4-B8CF-E83AA20E76D9}" presName="accent_3" presStyleCnt="0"/>
      <dgm:spPr/>
    </dgm:pt>
    <dgm:pt modelId="{DC4F9795-F09A-4F68-9A8B-5B055B982230}" type="pres">
      <dgm:prSet presAssocID="{86A30409-0408-46F4-B8CF-E83AA20E76D9}" presName="accentRepeatNode" presStyleLbl="solidFgAcc1" presStyleIdx="2" presStyleCnt="3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9EC00988-0735-468E-BC73-0292860916DE}" type="presOf" srcId="{160F53A5-9DE2-4D22-9A93-D14216C54C93}" destId="{13598FB9-8591-4144-9336-5400B303E994}" srcOrd="0" destOrd="0" presId="urn:microsoft.com/office/officeart/2008/layout/VerticalCurvedList"/>
    <dgm:cxn modelId="{A49E369B-5EA8-4EF4-BDB0-AE91E4889378}" type="presOf" srcId="{375E09E7-C9E0-4695-BFA3-749BE341D34D}" destId="{4C3BCF27-E7AD-4ED3-82BE-62F3139598E5}" srcOrd="0" destOrd="0" presId="urn:microsoft.com/office/officeart/2008/layout/VerticalCurvedList"/>
    <dgm:cxn modelId="{6BE64EE9-6BCC-404D-8FD7-E1AA28A2F7EE}" type="presOf" srcId="{044FF7D8-FCB2-4F25-9509-EF05DEE3BA95}" destId="{8E7387C2-A6ED-4EFE-AEA7-D3506F23B98E}" srcOrd="0" destOrd="0" presId="urn:microsoft.com/office/officeart/2008/layout/VerticalCurvedList"/>
    <dgm:cxn modelId="{F1CC576C-EA6D-4A6E-B419-5B6F084E0909}" srcId="{D1BC882A-F51E-4F07-A29F-B15B098BB177}" destId="{160F53A5-9DE2-4D22-9A93-D14216C54C93}" srcOrd="1" destOrd="0" parTransId="{E54F7704-F29E-4948-8306-B850C8CAE5A4}" sibTransId="{CE337BFF-DE85-4CDA-BF44-74A0209A7E08}"/>
    <dgm:cxn modelId="{E8891B63-8059-4C12-A8C1-C7D65E6AC9F9}" type="presOf" srcId="{D1BC882A-F51E-4F07-A29F-B15B098BB177}" destId="{E2096850-F849-44C9-91C5-E27E21B133A9}" srcOrd="0" destOrd="0" presId="urn:microsoft.com/office/officeart/2008/layout/VerticalCurvedList"/>
    <dgm:cxn modelId="{E5A1C43F-58BB-4C11-8F20-ED1E0CA0CC71}" srcId="{D1BC882A-F51E-4F07-A29F-B15B098BB177}" destId="{86A30409-0408-46F4-B8CF-E83AA20E76D9}" srcOrd="2" destOrd="0" parTransId="{7F8558D4-DB6D-4C13-A4D0-571B6C87D0D7}" sibTransId="{7BAE02CB-8085-4496-97DD-7779790F190A}"/>
    <dgm:cxn modelId="{9CE1A9F4-247C-4B3B-9426-AE01EC7B318E}" type="presOf" srcId="{86A30409-0408-46F4-B8CF-E83AA20E76D9}" destId="{33A51BD1-F2D6-4D60-A315-7A368C5A97D6}" srcOrd="0" destOrd="0" presId="urn:microsoft.com/office/officeart/2008/layout/VerticalCurvedList"/>
    <dgm:cxn modelId="{9609B693-0CE4-4973-BAF8-4325CDB9CFB7}" srcId="{D1BC882A-F51E-4F07-A29F-B15B098BB177}" destId="{375E09E7-C9E0-4695-BFA3-749BE341D34D}" srcOrd="0" destOrd="0" parTransId="{D1C5D452-7118-4AE5-9BEC-699C5632289F}" sibTransId="{044FF7D8-FCB2-4F25-9509-EF05DEE3BA95}"/>
    <dgm:cxn modelId="{9B7C81EA-04FB-46A8-9273-7388CE578714}" type="presParOf" srcId="{E2096850-F849-44C9-91C5-E27E21B133A9}" destId="{C501538F-5830-43DE-ADB1-BE46411E630D}" srcOrd="0" destOrd="0" presId="urn:microsoft.com/office/officeart/2008/layout/VerticalCurvedList"/>
    <dgm:cxn modelId="{FA6C636E-295D-4A02-8794-F499E9821FF2}" type="presParOf" srcId="{C501538F-5830-43DE-ADB1-BE46411E630D}" destId="{2D1BF43A-EC93-48B0-952B-416B5D6D943C}" srcOrd="0" destOrd="0" presId="urn:microsoft.com/office/officeart/2008/layout/VerticalCurvedList"/>
    <dgm:cxn modelId="{FED146EA-422B-4F32-83FB-B128CD591FF3}" type="presParOf" srcId="{2D1BF43A-EC93-48B0-952B-416B5D6D943C}" destId="{427A1C2A-ADEE-4368-9162-4678A79636CF}" srcOrd="0" destOrd="0" presId="urn:microsoft.com/office/officeart/2008/layout/VerticalCurvedList"/>
    <dgm:cxn modelId="{F033DC77-3EB6-4B7F-AC23-41E7F5C31BFA}" type="presParOf" srcId="{2D1BF43A-EC93-48B0-952B-416B5D6D943C}" destId="{8E7387C2-A6ED-4EFE-AEA7-D3506F23B98E}" srcOrd="1" destOrd="0" presId="urn:microsoft.com/office/officeart/2008/layout/VerticalCurvedList"/>
    <dgm:cxn modelId="{20E74885-56BE-4530-84A8-9DEC13DC21E2}" type="presParOf" srcId="{2D1BF43A-EC93-48B0-952B-416B5D6D943C}" destId="{2AD3C136-759A-40E3-B014-3F7BD1C3CA3D}" srcOrd="2" destOrd="0" presId="urn:microsoft.com/office/officeart/2008/layout/VerticalCurvedList"/>
    <dgm:cxn modelId="{E3757F2C-65B2-4793-96EB-71DB7D2EFC84}" type="presParOf" srcId="{2D1BF43A-EC93-48B0-952B-416B5D6D943C}" destId="{7E627BB5-D205-4FCA-B574-F889CDBCCF24}" srcOrd="3" destOrd="0" presId="urn:microsoft.com/office/officeart/2008/layout/VerticalCurvedList"/>
    <dgm:cxn modelId="{4414A8EC-0820-4BB6-80A8-FA401FEED0A4}" type="presParOf" srcId="{C501538F-5830-43DE-ADB1-BE46411E630D}" destId="{4C3BCF27-E7AD-4ED3-82BE-62F3139598E5}" srcOrd="1" destOrd="0" presId="urn:microsoft.com/office/officeart/2008/layout/VerticalCurvedList"/>
    <dgm:cxn modelId="{1D2892F6-629C-49D7-A353-2C63736FE14E}" type="presParOf" srcId="{C501538F-5830-43DE-ADB1-BE46411E630D}" destId="{735CDED1-0A1E-4637-90BD-D9E3D17C3207}" srcOrd="2" destOrd="0" presId="urn:microsoft.com/office/officeart/2008/layout/VerticalCurvedList"/>
    <dgm:cxn modelId="{596D1A50-AF63-4B38-845A-414FA5D6D5B1}" type="presParOf" srcId="{735CDED1-0A1E-4637-90BD-D9E3D17C3207}" destId="{F18D00EE-B88A-4016-BE65-679BEC540A79}" srcOrd="0" destOrd="0" presId="urn:microsoft.com/office/officeart/2008/layout/VerticalCurvedList"/>
    <dgm:cxn modelId="{04C08B5E-53C0-4F35-9F68-FD22EEEBA624}" type="presParOf" srcId="{C501538F-5830-43DE-ADB1-BE46411E630D}" destId="{13598FB9-8591-4144-9336-5400B303E994}" srcOrd="3" destOrd="0" presId="urn:microsoft.com/office/officeart/2008/layout/VerticalCurvedList"/>
    <dgm:cxn modelId="{6E99B3CD-3876-4FF4-947A-11200E8E919F}" type="presParOf" srcId="{C501538F-5830-43DE-ADB1-BE46411E630D}" destId="{B25C9495-4735-4C36-B4EB-DB25EDD42FF0}" srcOrd="4" destOrd="0" presId="urn:microsoft.com/office/officeart/2008/layout/VerticalCurvedList"/>
    <dgm:cxn modelId="{0088BD37-8981-48FB-B4E6-0FC0EB6D66C1}" type="presParOf" srcId="{B25C9495-4735-4C36-B4EB-DB25EDD42FF0}" destId="{B2546DAC-981E-4807-9143-AB6A24F48D7D}" srcOrd="0" destOrd="0" presId="urn:microsoft.com/office/officeart/2008/layout/VerticalCurvedList"/>
    <dgm:cxn modelId="{4F4061FD-1416-49A6-B1C5-8C59A1FAEF60}" type="presParOf" srcId="{C501538F-5830-43DE-ADB1-BE46411E630D}" destId="{33A51BD1-F2D6-4D60-A315-7A368C5A97D6}" srcOrd="5" destOrd="0" presId="urn:microsoft.com/office/officeart/2008/layout/VerticalCurvedList"/>
    <dgm:cxn modelId="{36A09354-F5FB-448E-A844-8B71DF2BF0D3}" type="presParOf" srcId="{C501538F-5830-43DE-ADB1-BE46411E630D}" destId="{96540200-248B-4384-ACCD-2D8FBEFFD553}" srcOrd="6" destOrd="0" presId="urn:microsoft.com/office/officeart/2008/layout/VerticalCurvedList"/>
    <dgm:cxn modelId="{E42663A7-EC87-4491-A49F-99F855F3B896}" type="presParOf" srcId="{96540200-248B-4384-ACCD-2D8FBEFFD553}" destId="{DC4F9795-F09A-4F68-9A8B-5B055B9822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0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80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51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35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460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50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44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255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291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9327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3363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399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255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291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327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3363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399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2000" cap="all" spc="4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393941"/>
          </a:solidFill>
          <a:ln w="381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/>
            <a:endParaRPr lang="ko-KR" alt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2" descr="C:\Users\안방 컴퓨터\Desktop\이미지 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25" y="1552575"/>
            <a:ext cx="15144750" cy="6396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hape 55"/>
          <p:cNvSpPr/>
          <p:nvPr/>
        </p:nvSpPr>
        <p:spPr>
          <a:xfrm>
            <a:off x="4362450" y="9592945"/>
            <a:ext cx="16078200" cy="2294255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t">
            <a:noAutofit/>
          </a:bodyPr>
          <a:lstStyle/>
          <a:p>
            <a:pPr marL="0" indent="0" algn="ctr" defTabSz="8255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dirty="0" err="1" smtClean="0">
                <a:ln w="9525" cap="flat" cmpd="sng">
                  <a:noFill/>
                </a:ln>
                <a:solidFill>
                  <a:srgbClr val="F4F5F7"/>
                </a:solidFill>
                <a:latin typeface="맑은 고딕" panose="020B0503020000020004" charset="-127"/>
                <a:ea typeface="맑은 고딕" panose="020B0503020000020004" charset="-127"/>
              </a:rPr>
              <a:t>SmartStore</a:t>
            </a:r>
            <a:r>
              <a:rPr lang="en-US" altLang="ko-KR" sz="8800" b="1" dirty="0" smtClean="0">
                <a:ln w="9525" cap="flat" cmpd="sng">
                  <a:noFill/>
                </a:ln>
                <a:solidFill>
                  <a:srgbClr val="F4F5F7"/>
                </a:solidFill>
                <a:latin typeface="맑은 고딕" panose="020B0503020000020004" charset="-127"/>
                <a:ea typeface="맑은 고딕" panose="020B0503020000020004" charset="-127"/>
              </a:rPr>
              <a:t> CHATBOT </a:t>
            </a:r>
            <a:r>
              <a:rPr lang="ko-KR" altLang="en-US" sz="8800" b="1" dirty="0" smtClean="0">
                <a:ln w="9525" cap="flat" cmpd="sng">
                  <a:noFill/>
                </a:ln>
                <a:solidFill>
                  <a:srgbClr val="F4F5F7"/>
                </a:solidFill>
                <a:latin typeface="맑은 고딕" panose="020B0503020000020004" charset="-127"/>
                <a:ea typeface="맑은 고딕" panose="020B0503020000020004" charset="-127"/>
              </a:rPr>
              <a:t>개발</a:t>
            </a:r>
            <a:endParaRPr lang="ko-KR" altLang="en-US" sz="8800" b="1" cap="none" dirty="0" smtClean="0">
              <a:ln w="9525" cap="flat" cmpd="sng">
                <a:noFill/>
              </a:ln>
              <a:solidFill>
                <a:srgbClr val="F4F5F7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611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10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39" y="2715983"/>
            <a:ext cx="20160000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ko-KR" sz="8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ChatBot</a:t>
            </a:r>
            <a:r>
              <a:rPr lang="en-US" altLang="ko-KR" sz="8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Architecture</a:t>
            </a:r>
            <a:endParaRPr lang="en-US" altLang="ko-KR" sz="8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19" y="3838051"/>
            <a:ext cx="18216362" cy="96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1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11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39" y="2715983"/>
            <a:ext cx="15120000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spcBef>
                <a:spcPct val="50000"/>
              </a:spcBef>
            </a:pPr>
            <a:r>
              <a:rPr lang="ko-KR" altLang="en-US" sz="8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ko-KR" altLang="en-US" sz="8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8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관련 </a:t>
            </a:r>
            <a:r>
              <a:rPr lang="ko-KR" altLang="en-US" sz="8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ko-KR" altLang="en-US" sz="8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</a:t>
            </a:r>
            <a:endParaRPr lang="en-US" altLang="ko-KR" sz="8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00" y="4229292"/>
            <a:ext cx="15948000" cy="88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6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안방 컴퓨터\Desktop\이미지 20.png"/>
          <p:cNvPicPr>
            <a:picLocks noChangeAspect="1" noChangeArrowheads="1"/>
          </p:cNvPicPr>
          <p:nvPr/>
        </p:nvPicPr>
        <p:blipFill>
          <a:blip r:embed="rId2"/>
          <a:srcRect t="7928" b="4786"/>
          <a:stretch>
            <a:fillRect/>
          </a:stretch>
        </p:blipFill>
        <p:spPr bwMode="auto">
          <a:xfrm>
            <a:off x="0" y="-7828"/>
            <a:ext cx="24384000" cy="13723828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0" y="-7828"/>
            <a:ext cx="24384000" cy="13716000"/>
          </a:xfrm>
          <a:prstGeom prst="rect">
            <a:avLst/>
          </a:prstGeom>
          <a:solidFill>
            <a:srgbClr val="F56C2E">
              <a:alpha val="80000"/>
            </a:srgb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972550" y="3819961"/>
            <a:ext cx="6438900" cy="6076079"/>
          </a:xfrm>
          <a:prstGeom prst="ellipse">
            <a:avLst/>
          </a:prstGeom>
          <a:noFill/>
          <a:ln w="76200">
            <a:solidFill>
              <a:srgbClr val="FFFFFF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2900" y="5143500"/>
            <a:ext cx="83820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600" dirty="0">
                <a:solidFill>
                  <a:srgbClr val="FFFFFF"/>
                </a:solidFill>
              </a:rPr>
              <a:t>2</a:t>
            </a:r>
            <a:endParaRPr kumimoji="0" lang="ko-KR" altLang="en-US" sz="9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429875" y="6972300"/>
            <a:ext cx="3524250" cy="1588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10429875" y="7486650"/>
            <a:ext cx="3524250" cy="10002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챗봇구축</a:t>
            </a:r>
            <a:endParaRPr kumimoji="0" lang="ko-KR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넛 9"/>
          <p:cNvSpPr/>
          <p:nvPr/>
        </p:nvSpPr>
        <p:spPr>
          <a:xfrm>
            <a:off x="5015715" y="493317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4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13</a:t>
            </a:fld>
            <a:endParaRPr/>
          </a:p>
        </p:txBody>
      </p:sp>
      <p:sp>
        <p:nvSpPr>
          <p:cNvPr id="22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err="1" smtClean="0"/>
              <a:t>페이스북</a:t>
            </a:r>
            <a:r>
              <a:rPr lang="ko-KR" altLang="en-US" sz="7200" dirty="0" smtClean="0"/>
              <a:t> </a:t>
            </a:r>
            <a:r>
              <a:rPr lang="ko-KR" altLang="en-US" sz="7200" dirty="0" err="1" smtClean="0"/>
              <a:t>챗봇</a:t>
            </a:r>
            <a:r>
              <a:rPr lang="ko-KR" altLang="en-US" sz="7200" dirty="0" smtClean="0"/>
              <a:t> 구축 </a:t>
            </a:r>
            <a:endParaRPr lang="ko-KR" altLang="en-US" sz="7200" dirty="0"/>
          </a:p>
        </p:txBody>
      </p:sp>
      <p:sp>
        <p:nvSpPr>
          <p:cNvPr id="12" name="순서도: 연결자 11"/>
          <p:cNvSpPr/>
          <p:nvPr/>
        </p:nvSpPr>
        <p:spPr>
          <a:xfrm>
            <a:off x="10719510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7245436" y="3660211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575715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5476" y="4527125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서버구축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75715" y="6754554"/>
            <a:ext cx="2902758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7134" y="6580436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도메인 </a:t>
            </a:r>
            <a:r>
              <a:rPr lang="ko-KR" altLang="en-US" dirty="0" smtClean="0"/>
              <a:t>확</a:t>
            </a:r>
            <a:r>
              <a:rPr lang="ko-KR" altLang="en-US" dirty="0"/>
              <a:t>보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23711" y="6588622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en-US" altLang="ko-KR" dirty="0" smtClean="0"/>
              <a:t>SSL </a:t>
            </a:r>
            <a:r>
              <a:rPr lang="ko-KR" altLang="en-US" dirty="0" smtClean="0"/>
              <a:t>인증서 발급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34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넛 9"/>
          <p:cNvSpPr/>
          <p:nvPr/>
        </p:nvSpPr>
        <p:spPr>
          <a:xfrm>
            <a:off x="5015715" y="493317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4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4234036" y="101556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14</a:t>
            </a:fld>
            <a:endParaRPr/>
          </a:p>
        </p:txBody>
      </p:sp>
      <p:sp>
        <p:nvSpPr>
          <p:cNvPr id="22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err="1" smtClean="0"/>
              <a:t>페이스북</a:t>
            </a:r>
            <a:r>
              <a:rPr lang="ko-KR" altLang="en-US" sz="7200" dirty="0" smtClean="0"/>
              <a:t> </a:t>
            </a:r>
            <a:r>
              <a:rPr lang="ko-KR" altLang="en-US" sz="7200" dirty="0" err="1" smtClean="0"/>
              <a:t>챗봇</a:t>
            </a:r>
            <a:r>
              <a:rPr lang="ko-KR" altLang="en-US" sz="7200" dirty="0" smtClean="0"/>
              <a:t> 구축 </a:t>
            </a:r>
            <a:endParaRPr lang="ko-KR" altLang="en-US" sz="7200" dirty="0"/>
          </a:p>
        </p:txBody>
      </p:sp>
      <p:sp>
        <p:nvSpPr>
          <p:cNvPr id="12" name="순서도: 연결자 11"/>
          <p:cNvSpPr/>
          <p:nvPr/>
        </p:nvSpPr>
        <p:spPr>
          <a:xfrm>
            <a:off x="10719510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7245436" y="3660211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575715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5476" y="4527125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서버구축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75715" y="6754554"/>
            <a:ext cx="2902758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0916" y="11345353"/>
            <a:ext cx="3630040" cy="538609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en-US" altLang="ko-KR" dirty="0" smtClean="0"/>
              <a:t>Facebook</a:t>
            </a:r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77134" y="6580436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도메인 </a:t>
            </a:r>
            <a:r>
              <a:rPr lang="ko-KR" altLang="en-US" dirty="0" smtClean="0"/>
              <a:t>확보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23711" y="6588622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en-US" altLang="ko-KR" dirty="0" smtClean="0"/>
              <a:t>SSL </a:t>
            </a:r>
            <a:r>
              <a:rPr lang="ko-KR" altLang="en-US" dirty="0" smtClean="0"/>
              <a:t>인증서 발급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767516" y="10155607"/>
            <a:ext cx="3630040" cy="2880000"/>
            <a:chOff x="9862766" y="10155607"/>
            <a:chExt cx="3630040" cy="2880000"/>
          </a:xfrm>
        </p:grpSpPr>
        <p:sp>
          <p:nvSpPr>
            <p:cNvPr id="26" name="순서도: 연결자 25"/>
            <p:cNvSpPr/>
            <p:nvPr/>
          </p:nvSpPr>
          <p:spPr>
            <a:xfrm>
              <a:off x="10218736" y="10155607"/>
              <a:ext cx="2880000" cy="2880000"/>
            </a:xfrm>
            <a:prstGeom prst="flowChartConnector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endParaRPr lang="ko-KR" altLang="en-US"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62766" y="11291780"/>
              <a:ext cx="3630040" cy="538609"/>
            </a:xfrm>
            <a:prstGeom prst="rect">
              <a:avLst/>
            </a:prstGeom>
            <a:noFill/>
            <a:ln w="3175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</a:defRPr>
              </a:lvl1pPr>
            </a:lstStyle>
            <a:p>
              <a:r>
                <a:rPr lang="en-US" altLang="ko-KR" dirty="0" smtClean="0"/>
                <a:t>Facebook</a:t>
              </a:r>
            </a:p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페이지 등록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996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넛 9"/>
          <p:cNvSpPr/>
          <p:nvPr/>
        </p:nvSpPr>
        <p:spPr>
          <a:xfrm>
            <a:off x="5015715" y="493317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4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4234036" y="101556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15</a:t>
            </a:fld>
            <a:endParaRPr/>
          </a:p>
        </p:txBody>
      </p:sp>
      <p:sp>
        <p:nvSpPr>
          <p:cNvPr id="22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err="1" smtClean="0"/>
              <a:t>페이스북</a:t>
            </a:r>
            <a:r>
              <a:rPr lang="ko-KR" altLang="en-US" sz="7200" dirty="0" smtClean="0"/>
              <a:t> </a:t>
            </a:r>
            <a:r>
              <a:rPr lang="ko-KR" altLang="en-US" sz="7200" dirty="0" err="1" smtClean="0"/>
              <a:t>챗봇</a:t>
            </a:r>
            <a:r>
              <a:rPr lang="ko-KR" altLang="en-US" sz="7200" dirty="0" smtClean="0"/>
              <a:t> 구축 </a:t>
            </a:r>
            <a:endParaRPr lang="ko-KR" altLang="en-US" sz="7200" dirty="0"/>
          </a:p>
        </p:txBody>
      </p:sp>
      <p:sp>
        <p:nvSpPr>
          <p:cNvPr id="12" name="순서도: 연결자 11"/>
          <p:cNvSpPr/>
          <p:nvPr/>
        </p:nvSpPr>
        <p:spPr>
          <a:xfrm>
            <a:off x="10719510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7245436" y="3660211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3575715" y="5594407"/>
            <a:ext cx="2880000" cy="2880000"/>
          </a:xfrm>
          <a:prstGeom prst="flowChartConnector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/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5476" y="4527125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서버구축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75715" y="6754554"/>
            <a:ext cx="2902758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0916" y="11345353"/>
            <a:ext cx="3630040" cy="538609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en-US" altLang="ko-KR" dirty="0" smtClean="0"/>
              <a:t>Facebook</a:t>
            </a:r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77134" y="6580436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ko-KR" altLang="en-US" dirty="0" smtClean="0"/>
              <a:t>도메인 </a:t>
            </a:r>
            <a:r>
              <a:rPr lang="ko-KR" altLang="en-US" dirty="0" smtClean="0"/>
              <a:t>확</a:t>
            </a:r>
            <a:r>
              <a:rPr lang="ko-KR" altLang="en-US" dirty="0"/>
              <a:t>보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23711" y="6588622"/>
            <a:ext cx="2099920" cy="907941"/>
          </a:xfrm>
          <a:prstGeom prst="rect">
            <a:avLst/>
          </a:prstGeom>
          <a:noFill/>
          <a:ln w="3175">
            <a:miter lim="400000"/>
          </a:ln>
        </p:spPr>
        <p:txBody>
          <a:bodyPr lIns="38100" tIns="38100" rIns="38100" bIns="381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defRPr>
            </a:lvl1pPr>
          </a:lstStyle>
          <a:p>
            <a:r>
              <a:rPr lang="en-US" altLang="ko-KR" dirty="0" smtClean="0"/>
              <a:t>SSL </a:t>
            </a:r>
            <a:r>
              <a:rPr lang="ko-KR" altLang="en-US" dirty="0" smtClean="0"/>
              <a:t>인증서 발급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767516" y="10155607"/>
            <a:ext cx="3630040" cy="2880000"/>
            <a:chOff x="9862766" y="10155607"/>
            <a:chExt cx="3630040" cy="2880000"/>
          </a:xfrm>
        </p:grpSpPr>
        <p:sp>
          <p:nvSpPr>
            <p:cNvPr id="26" name="순서도: 연결자 25"/>
            <p:cNvSpPr/>
            <p:nvPr/>
          </p:nvSpPr>
          <p:spPr>
            <a:xfrm>
              <a:off x="10218736" y="10155607"/>
              <a:ext cx="2880000" cy="2880000"/>
            </a:xfrm>
            <a:prstGeom prst="flowChartConnector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endParaRPr lang="ko-KR" altLang="en-US"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62766" y="11291780"/>
              <a:ext cx="3630040" cy="538609"/>
            </a:xfrm>
            <a:prstGeom prst="rect">
              <a:avLst/>
            </a:prstGeom>
            <a:noFill/>
            <a:ln w="3175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</a:defRPr>
              </a:lvl1pPr>
            </a:lstStyle>
            <a:p>
              <a:r>
                <a:rPr lang="en-US" altLang="ko-KR" dirty="0" smtClean="0"/>
                <a:t>Facebook</a:t>
              </a:r>
            </a:p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페이지 등록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885436" y="6880220"/>
            <a:ext cx="3600000" cy="3600000"/>
            <a:chOff x="6885436" y="6880220"/>
            <a:chExt cx="3600000" cy="3600000"/>
          </a:xfrm>
        </p:grpSpPr>
        <p:sp>
          <p:nvSpPr>
            <p:cNvPr id="27" name="순서도: 연결자 26"/>
            <p:cNvSpPr/>
            <p:nvPr/>
          </p:nvSpPr>
          <p:spPr>
            <a:xfrm>
              <a:off x="6885436" y="6880220"/>
              <a:ext cx="3600000" cy="3600000"/>
            </a:xfrm>
            <a:prstGeom prst="flowChartConnector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endParaRPr lang="ko-KR" altLang="en-US" sz="3000" b="1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26547" y="7383574"/>
              <a:ext cx="3159894" cy="2693876"/>
            </a:xfrm>
            <a:prstGeom prst="rect">
              <a:avLst/>
            </a:prstGeom>
            <a:noFill/>
            <a:ln w="3175">
              <a:miter lim="400000"/>
            </a:ln>
          </p:spPr>
          <p:txBody>
            <a:bodyPr lIns="38100" tIns="38100" rIns="38100" bIns="3810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</a:defRPr>
              </a:lvl1pPr>
            </a:lstStyle>
            <a:p>
              <a:r>
                <a:rPr lang="ko-KR" altLang="en-US" sz="4800" dirty="0" err="1" smtClean="0">
                  <a:latin typeface="돋움체" pitchFamily="49" charset="-127"/>
                  <a:ea typeface="돋움체" pitchFamily="49" charset="-127"/>
                </a:rPr>
                <a:t>챗봇</a:t>
              </a:r>
              <a:r>
                <a:rPr lang="ko-KR" altLang="en-US" sz="4800" dirty="0" smtClean="0">
                  <a:latin typeface="돋움체" pitchFamily="49" charset="-127"/>
                  <a:ea typeface="돋움체" pitchFamily="49" charset="-127"/>
                </a:rPr>
                <a:t> 구축</a:t>
              </a:r>
              <a:endParaRPr lang="ko-KR" altLang="en-US" sz="4800" dirty="0">
                <a:latin typeface="돋움체" pitchFamily="49" charset="-127"/>
                <a:ea typeface="돋움체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103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16</a:t>
            </a:fld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10564273" y="17342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sp>
        <p:nvSpPr>
          <p:cNvPr id="4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5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3243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17</a:t>
            </a:fld>
            <a:endParaRPr/>
          </a:p>
        </p:txBody>
      </p:sp>
      <p:sp>
        <p:nvSpPr>
          <p:cNvPr id="11" name="타원 10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24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4223" y="8385029"/>
            <a:ext cx="4287278" cy="2646285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2" name="Shape 110"/>
          <p:cNvSpPr/>
          <p:nvPr/>
        </p:nvSpPr>
        <p:spPr>
          <a:xfrm>
            <a:off x="5405862" y="10703096"/>
            <a:ext cx="1524000" cy="656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 서버 구축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977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Bitcamp\Desktop\PPT\gabia_logo_1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3" y="8988978"/>
            <a:ext cx="4149058" cy="345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18</a:t>
            </a:fld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sp>
        <p:nvSpPr>
          <p:cNvPr id="19" name="Shape 112"/>
          <p:cNvSpPr/>
          <p:nvPr/>
        </p:nvSpPr>
        <p:spPr>
          <a:xfrm>
            <a:off x="11624376" y="11532697"/>
            <a:ext cx="2028852" cy="411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도메인 </a:t>
            </a:r>
            <a:r>
              <a:rPr lang="ko-KR" altLang="en-US" dirty="0" smtClean="0">
                <a:solidFill>
                  <a:srgbClr val="000000"/>
                </a:solidFill>
              </a:rPr>
              <a:t>확</a:t>
            </a:r>
            <a:r>
              <a:rPr lang="ko-KR" altLang="en-US" dirty="0">
                <a:solidFill>
                  <a:srgbClr val="000000"/>
                </a:solidFill>
              </a:rPr>
              <a:t>보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/>
          <p:cNvCxnSpPr/>
          <p:nvPr/>
        </p:nvCxnSpPr>
        <p:spPr>
          <a:xfrm flipH="1">
            <a:off x="12499353" y="6388687"/>
            <a:ext cx="37532" cy="313631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27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4223" y="8385029"/>
            <a:ext cx="4287278" cy="2646285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5" name="Shape 110"/>
          <p:cNvSpPr/>
          <p:nvPr/>
        </p:nvSpPr>
        <p:spPr>
          <a:xfrm>
            <a:off x="5405862" y="10703096"/>
            <a:ext cx="1524000" cy="656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 서버 구축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99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Bitcamp\Desktop\PPT\gabia_logo_1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3" y="8988978"/>
            <a:ext cx="4149058" cy="345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19</a:t>
            </a:fld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sp>
        <p:nvSpPr>
          <p:cNvPr id="112" name="Shape 112"/>
          <p:cNvSpPr/>
          <p:nvPr/>
        </p:nvSpPr>
        <p:spPr>
          <a:xfrm>
            <a:off x="11624376" y="11532697"/>
            <a:ext cx="2028852" cy="411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도메인 </a:t>
            </a:r>
            <a:r>
              <a:rPr lang="ko-KR" altLang="en-US" dirty="0" smtClean="0">
                <a:solidFill>
                  <a:srgbClr val="000000"/>
                </a:solidFill>
              </a:rPr>
              <a:t>확</a:t>
            </a:r>
            <a:r>
              <a:rPr lang="ko-KR" altLang="en-US" dirty="0">
                <a:solidFill>
                  <a:srgbClr val="000000"/>
                </a:solidFill>
              </a:rPr>
              <a:t>보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2499353" y="6388687"/>
            <a:ext cx="37532" cy="313631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/>
          <p:cNvCxnSpPr/>
          <p:nvPr/>
        </p:nvCxnSpPr>
        <p:spPr>
          <a:xfrm>
            <a:off x="15295199" y="5304924"/>
            <a:ext cx="2318345" cy="265191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14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" name="Picture 6" descr="C:\Users\Bitcamp\Desktop\GoGetSS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205" y="8174393"/>
            <a:ext cx="5915535" cy="270121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7" name="Shape 113"/>
          <p:cNvSpPr/>
          <p:nvPr/>
        </p:nvSpPr>
        <p:spPr>
          <a:xfrm>
            <a:off x="18126964" y="10772504"/>
            <a:ext cx="3036017" cy="843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dirty="0" smtClean="0">
                <a:solidFill>
                  <a:srgbClr val="000000"/>
                </a:solidFill>
              </a:rPr>
              <a:t>SSL</a:t>
            </a:r>
            <a:r>
              <a:rPr lang="ko-KR" altLang="en-US" dirty="0" smtClean="0">
                <a:solidFill>
                  <a:srgbClr val="000000"/>
                </a:solidFill>
              </a:rPr>
              <a:t>인증서 발급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4223" y="8385029"/>
            <a:ext cx="4287278" cy="2646285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9" name="Shape 110"/>
          <p:cNvSpPr/>
          <p:nvPr/>
        </p:nvSpPr>
        <p:spPr>
          <a:xfrm>
            <a:off x="5405862" y="10703096"/>
            <a:ext cx="1524000" cy="656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 서버 구축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746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715250" y="0"/>
            <a:ext cx="16668750" cy="13716000"/>
          </a:xfrm>
          <a:prstGeom prst="rect">
            <a:avLst/>
          </a:prstGeom>
          <a:solidFill>
            <a:srgbClr val="F56C2E">
              <a:alpha val="80000"/>
            </a:srgb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rgbClr val="F56C2E"/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44250" y="7067550"/>
            <a:ext cx="18478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ko-KR" sz="5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003</a:t>
            </a:r>
            <a:endParaRPr lang="ko-KR" altLang="en-US" sz="5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92150" y="4923339"/>
            <a:ext cx="4876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4400" b="1" dirty="0" err="1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페이스북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4400" b="1" dirty="0" err="1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챗봇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구축</a:t>
            </a:r>
            <a:endParaRPr lang="ko-KR" altLang="en-US" sz="4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250" y="2971800"/>
            <a:ext cx="18478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ko-KR" sz="5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001</a:t>
            </a:r>
            <a:endParaRPr lang="ko-KR" altLang="en-US" sz="5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44250" y="4884495"/>
            <a:ext cx="18478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ko-KR" sz="5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002</a:t>
            </a:r>
            <a:endParaRPr lang="ko-KR" altLang="en-US" sz="5400" b="1" dirty="0" smtClean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69054" y="7121260"/>
            <a:ext cx="10118484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4400" b="1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메시지 플랫폼과 </a:t>
            </a:r>
            <a:r>
              <a:rPr lang="ko-KR" altLang="en-US" sz="4400" b="1" dirty="0" err="1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챗봇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연결</a:t>
            </a:r>
            <a:endParaRPr lang="en-US" altLang="ko-KR" sz="4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  <a:p>
            <a:endParaRPr lang="ko-KR" altLang="en-US" sz="4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4075" y="2731978"/>
            <a:ext cx="348615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목차</a:t>
            </a:r>
            <a:endParaRPr kumimoji="0" lang="ko-KR" altLang="en-US" sz="96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92150" y="7995106"/>
            <a:ext cx="7048500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800" dirty="0" smtClean="0"/>
              <a:t>  </a:t>
            </a:r>
            <a:r>
              <a:rPr lang="ko-KR" altLang="en-US" sz="2800" dirty="0" err="1"/>
              <a:t>챗</a:t>
            </a:r>
            <a:r>
              <a:rPr lang="ko-KR" altLang="en-US" sz="2800" dirty="0" err="1" smtClean="0"/>
              <a:t>봇</a:t>
            </a:r>
            <a:r>
              <a:rPr lang="ko-KR" altLang="en-US" sz="2800" dirty="0" smtClean="0"/>
              <a:t> 흐름도</a:t>
            </a:r>
            <a:endParaRPr lang="en-US" altLang="ko-KR" sz="28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3392150" y="5784741"/>
            <a:ext cx="4315408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altLang="ko-KR" sz="2800" dirty="0" smtClean="0"/>
              <a:t> https </a:t>
            </a:r>
            <a:r>
              <a:rPr lang="ko-KR" altLang="en-US" sz="2800" dirty="0" smtClean="0"/>
              <a:t>가능한 서버 구축 </a:t>
            </a:r>
            <a:r>
              <a:rPr lang="en-US" altLang="ko-KR" sz="2800" dirty="0" smtClean="0"/>
              <a:t> 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Facebook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A6A7AC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92150" y="3007727"/>
            <a:ext cx="28575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4400" b="1" dirty="0" err="1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챗봇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일반</a:t>
            </a:r>
            <a:endParaRPr lang="ko-KR" altLang="en-US" sz="4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392149" y="4079126"/>
            <a:ext cx="6126773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altLang="ko-KR" sz="2800" dirty="0" smtClean="0"/>
              <a:t> Facebook Trend &amp; Technology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1144250" y="8872904"/>
            <a:ext cx="18478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ko-KR" sz="5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004</a:t>
            </a:r>
            <a:endParaRPr lang="ko-KR" altLang="en-US" sz="5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90684" y="8949848"/>
            <a:ext cx="9379927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4400" b="1" dirty="0" err="1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챗봇</a:t>
            </a:r>
            <a:r>
              <a:rPr lang="ko-KR" altLang="en-US" sz="4400" b="1" dirty="0" smtClean="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 개선방향</a:t>
            </a:r>
            <a:endParaRPr lang="ko-KR" altLang="en-US" sz="4400" b="1" dirty="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18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Bitcamp\Desktop\PPT\gabia_logo_1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3" y="8988978"/>
            <a:ext cx="4149058" cy="345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20</a:t>
            </a:fld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sp>
        <p:nvSpPr>
          <p:cNvPr id="112" name="Shape 112"/>
          <p:cNvSpPr/>
          <p:nvPr/>
        </p:nvSpPr>
        <p:spPr>
          <a:xfrm>
            <a:off x="11624376" y="11532697"/>
            <a:ext cx="2028852" cy="411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도메인 </a:t>
            </a:r>
            <a:r>
              <a:rPr lang="ko-KR" altLang="en-US" dirty="0" smtClean="0">
                <a:solidFill>
                  <a:srgbClr val="000000"/>
                </a:solidFill>
              </a:rPr>
              <a:t>확</a:t>
            </a:r>
            <a:r>
              <a:rPr lang="ko-KR" altLang="en-US" dirty="0">
                <a:solidFill>
                  <a:srgbClr val="000000"/>
                </a:solidFill>
              </a:rPr>
              <a:t>보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2499353" y="6388687"/>
            <a:ext cx="37532" cy="313631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/>
          <p:cNvCxnSpPr/>
          <p:nvPr/>
        </p:nvCxnSpPr>
        <p:spPr>
          <a:xfrm>
            <a:off x="15295199" y="5304924"/>
            <a:ext cx="2318345" cy="265191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3337" y="7178346"/>
            <a:ext cx="7189161" cy="4437447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14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Shape 110"/>
          <p:cNvSpPr/>
          <p:nvPr/>
        </p:nvSpPr>
        <p:spPr>
          <a:xfrm>
            <a:off x="4039192" y="10967022"/>
            <a:ext cx="2457450" cy="11313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 algn="ctr"/>
          </a:lstStyle>
          <a:p>
            <a:r>
              <a:rPr lang="ko-KR" altLang="en-US" sz="3600" b="1" dirty="0" smtClean="0">
                <a:solidFill>
                  <a:srgbClr val="000000"/>
                </a:solidFill>
              </a:rPr>
              <a:t> 서버 구축</a:t>
            </a:r>
            <a:endParaRPr sz="3600" b="1" dirty="0">
              <a:solidFill>
                <a:srgbClr val="000000"/>
              </a:solidFill>
            </a:endParaRPr>
          </a:p>
        </p:txBody>
      </p:sp>
      <p:pic>
        <p:nvPicPr>
          <p:cNvPr id="16" name="Picture 6" descr="C:\Users\Bitcamp\Desktop\GoGetSS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205" y="8174393"/>
            <a:ext cx="5915535" cy="270121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8" name="Shape 113"/>
          <p:cNvSpPr/>
          <p:nvPr/>
        </p:nvSpPr>
        <p:spPr>
          <a:xfrm>
            <a:off x="18126964" y="10772504"/>
            <a:ext cx="3036017" cy="843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dirty="0" smtClean="0">
                <a:solidFill>
                  <a:srgbClr val="000000"/>
                </a:solidFill>
              </a:rPr>
              <a:t>SSL</a:t>
            </a:r>
            <a:r>
              <a:rPr lang="ko-KR" altLang="en-US" dirty="0" smtClean="0">
                <a:solidFill>
                  <a:srgbClr val="000000"/>
                </a:solidFill>
              </a:rPr>
              <a:t>인증서 발급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4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안방 컴퓨터\Desktop\이미지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9332" y="828675"/>
            <a:ext cx="15233073" cy="550083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4124964" y="4345132"/>
            <a:ext cx="706582" cy="436418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" name="Picture 5" descr="C:\Users\안방 컴퓨터\Desktop\이미지 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9332" y="7053409"/>
            <a:ext cx="15233073" cy="597115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815467" y="12064953"/>
            <a:ext cx="2511137" cy="37469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1498599" y="742951"/>
            <a:ext cx="6203627" cy="74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pPr algn="l"/>
            <a:r>
              <a:rPr lang="ko-KR" altLang="en-US" b="1" dirty="0" smtClean="0">
                <a:solidFill>
                  <a:srgbClr val="000000"/>
                </a:solidFill>
              </a:rPr>
              <a:t>서버 구축</a:t>
            </a:r>
            <a:endParaRPr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58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안방 컴퓨터\Desktop\이미지 33.png"/>
          <p:cNvPicPr>
            <a:picLocks noChangeAspect="1" noChangeArrowheads="1"/>
          </p:cNvPicPr>
          <p:nvPr/>
        </p:nvPicPr>
        <p:blipFill>
          <a:blip r:embed="rId2"/>
          <a:srcRect l="704" b="3928"/>
          <a:stretch>
            <a:fillRect/>
          </a:stretch>
        </p:blipFill>
        <p:spPr bwMode="auto">
          <a:xfrm>
            <a:off x="1981200" y="381684"/>
            <a:ext cx="16116300" cy="605721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4655127" y="4724400"/>
            <a:ext cx="13213773" cy="1714500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27" name="Picture 3" descr="C:\Users\안방 컴퓨터\Desktop\이미지 34.png"/>
          <p:cNvPicPr>
            <a:picLocks noChangeAspect="1" noChangeArrowheads="1"/>
          </p:cNvPicPr>
          <p:nvPr/>
        </p:nvPicPr>
        <p:blipFill>
          <a:blip r:embed="rId3"/>
          <a:srcRect r="1742"/>
          <a:stretch>
            <a:fillRect/>
          </a:stretch>
        </p:blipFill>
        <p:spPr bwMode="auto">
          <a:xfrm>
            <a:off x="1981200" y="6648450"/>
            <a:ext cx="16116300" cy="6831060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 flipV="1">
            <a:off x="14230350" y="12915900"/>
            <a:ext cx="1238250" cy="360000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3453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안방 컴퓨터\Desktop\이미지 35.png"/>
          <p:cNvPicPr>
            <a:picLocks noChangeAspect="1" noChangeArrowheads="1"/>
          </p:cNvPicPr>
          <p:nvPr/>
        </p:nvPicPr>
        <p:blipFill>
          <a:blip r:embed="rId2"/>
          <a:srcRect t="8128"/>
          <a:stretch>
            <a:fillRect/>
          </a:stretch>
        </p:blipFill>
        <p:spPr bwMode="auto">
          <a:xfrm>
            <a:off x="1776414" y="2971799"/>
            <a:ext cx="20294536" cy="7010401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21307218" y="9429750"/>
            <a:ext cx="706582" cy="436418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0234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안방 컴퓨터\Desktop\이미지 36.png"/>
          <p:cNvPicPr>
            <a:picLocks noChangeAspect="1" noChangeArrowheads="1"/>
          </p:cNvPicPr>
          <p:nvPr/>
        </p:nvPicPr>
        <p:blipFill>
          <a:blip r:embed="rId2"/>
          <a:srcRect t="6499" r="3831" b="13463"/>
          <a:stretch>
            <a:fillRect/>
          </a:stretch>
        </p:blipFill>
        <p:spPr bwMode="auto">
          <a:xfrm>
            <a:off x="1828800" y="1513580"/>
            <a:ext cx="14701837" cy="4955342"/>
          </a:xfrm>
          <a:prstGeom prst="rect">
            <a:avLst/>
          </a:prstGeom>
          <a:noFill/>
        </p:spPr>
      </p:pic>
      <p:pic>
        <p:nvPicPr>
          <p:cNvPr id="13" name="Picture 4" descr="C:\Users\안방 컴퓨터\Desktop\이미지 37.png"/>
          <p:cNvPicPr>
            <a:picLocks noChangeAspect="1" noChangeArrowheads="1"/>
          </p:cNvPicPr>
          <p:nvPr/>
        </p:nvPicPr>
        <p:blipFill>
          <a:blip r:embed="rId3"/>
          <a:srcRect l="10993"/>
          <a:stretch>
            <a:fillRect/>
          </a:stretch>
        </p:blipFill>
        <p:spPr bwMode="auto">
          <a:xfrm>
            <a:off x="1828800" y="7810500"/>
            <a:ext cx="20783551" cy="3478527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0437668" y="5896647"/>
            <a:ext cx="1049482" cy="35309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28800" y="10172700"/>
            <a:ext cx="21164550" cy="35309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8193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Bitcamp\Desktop\PPT\gabia_logo_1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01" y="7335733"/>
            <a:ext cx="8375704" cy="6979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25</a:t>
            </a:fld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pic>
        <p:nvPicPr>
          <p:cNvPr id="45" name="Picture 6" descr="C:\Users\Bitcamp\Desktop\GoGetSS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205" y="8174393"/>
            <a:ext cx="5915535" cy="270121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3" name="Shape 113"/>
          <p:cNvSpPr/>
          <p:nvPr/>
        </p:nvSpPr>
        <p:spPr>
          <a:xfrm>
            <a:off x="18126964" y="10772504"/>
            <a:ext cx="3036017" cy="843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dirty="0" smtClean="0">
                <a:solidFill>
                  <a:srgbClr val="000000"/>
                </a:solidFill>
              </a:rPr>
              <a:t>SSL</a:t>
            </a:r>
            <a:r>
              <a:rPr lang="ko-KR" altLang="en-US" dirty="0" smtClean="0">
                <a:solidFill>
                  <a:srgbClr val="000000"/>
                </a:solidFill>
              </a:rPr>
              <a:t>인증서 발급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11133756" y="12069210"/>
            <a:ext cx="2731195" cy="756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 algn="ctr"/>
          </a:lstStyle>
          <a:p>
            <a:r>
              <a:rPr lang="ko-KR" altLang="en-US" sz="3600" b="1" dirty="0" smtClean="0">
                <a:solidFill>
                  <a:srgbClr val="000000"/>
                </a:solidFill>
              </a:rPr>
              <a:t>도메인 </a:t>
            </a:r>
            <a:r>
              <a:rPr lang="ko-KR" altLang="en-US" sz="3600" b="1" dirty="0" smtClean="0">
                <a:solidFill>
                  <a:srgbClr val="000000"/>
                </a:solidFill>
              </a:rPr>
              <a:t>확</a:t>
            </a:r>
            <a:r>
              <a:rPr lang="ko-KR" altLang="en-US" sz="3600" b="1" dirty="0">
                <a:solidFill>
                  <a:srgbClr val="000000"/>
                </a:solidFill>
              </a:rPr>
              <a:t>보</a:t>
            </a:r>
            <a:endParaRPr sz="3600" b="1" dirty="0">
              <a:solidFill>
                <a:srgbClr val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2480587" y="6388687"/>
            <a:ext cx="37532" cy="313631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/>
          <p:cNvCxnSpPr/>
          <p:nvPr/>
        </p:nvCxnSpPr>
        <p:spPr>
          <a:xfrm>
            <a:off x="15295199" y="5304924"/>
            <a:ext cx="2318345" cy="265191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14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4223" y="8385029"/>
            <a:ext cx="4287278" cy="2646285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8" name="Shape 110"/>
          <p:cNvSpPr/>
          <p:nvPr/>
        </p:nvSpPr>
        <p:spPr>
          <a:xfrm>
            <a:off x="5405862" y="10703096"/>
            <a:ext cx="1524000" cy="656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 서버 구축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787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안방 컴퓨터\Desktop\이미지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75550" y="1114426"/>
            <a:ext cx="13420275" cy="5681865"/>
          </a:xfrm>
          <a:prstGeom prst="rect">
            <a:avLst/>
          </a:prstGeom>
          <a:noFill/>
        </p:spPr>
      </p:pic>
      <p:pic>
        <p:nvPicPr>
          <p:cNvPr id="2" name="Picture 2" descr="C:\Users\안방 컴퓨터\Desktop\이미지 2.png"/>
          <p:cNvPicPr>
            <a:picLocks noChangeAspect="1" noChangeArrowheads="1"/>
          </p:cNvPicPr>
          <p:nvPr/>
        </p:nvPicPr>
        <p:blipFill>
          <a:blip r:embed="rId3"/>
          <a:srcRect t="20781"/>
          <a:stretch>
            <a:fillRect/>
          </a:stretch>
        </p:blipFill>
        <p:spPr bwMode="auto">
          <a:xfrm>
            <a:off x="3975550" y="7619999"/>
            <a:ext cx="13150400" cy="5848499"/>
          </a:xfrm>
          <a:prstGeom prst="rect">
            <a:avLst/>
          </a:prstGeom>
          <a:noFill/>
        </p:spPr>
      </p:pic>
      <p:sp>
        <p:nvSpPr>
          <p:cNvPr id="4" name="Shape 112"/>
          <p:cNvSpPr/>
          <p:nvPr/>
        </p:nvSpPr>
        <p:spPr>
          <a:xfrm>
            <a:off x="1498599" y="742951"/>
            <a:ext cx="6203627" cy="7429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pPr algn="l"/>
            <a:r>
              <a:rPr lang="ko-KR" altLang="en-US" b="1" dirty="0" smtClean="0">
                <a:solidFill>
                  <a:srgbClr val="000000"/>
                </a:solidFill>
              </a:rPr>
              <a:t>도메인 발급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66871" y="6108747"/>
            <a:ext cx="3463779" cy="37469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5549" y="12985400"/>
            <a:ext cx="9191321" cy="37469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176520" y="11377123"/>
            <a:ext cx="2416030" cy="523549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7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Bitcamp\Desktop\PPT\gabia_logo_12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3" y="8988978"/>
            <a:ext cx="4149058" cy="345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C:\Users\Bitcamp\Desktop\GoGetSS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331" y="7470143"/>
            <a:ext cx="10002158" cy="456729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27</a:t>
            </a:fld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10564273" y="1810446"/>
            <a:ext cx="3946358" cy="3946358"/>
          </a:xfrm>
          <a:prstGeom prst="ellipse">
            <a:avLst/>
          </a:pr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HTTPS </a:t>
            </a:r>
            <a:r>
              <a:rPr lang="ko-KR" altLang="en-US" sz="3000" b="1" dirty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가능한 서버</a:t>
            </a:r>
          </a:p>
        </p:txBody>
      </p:sp>
      <p:sp>
        <p:nvSpPr>
          <p:cNvPr id="113" name="Shape 113"/>
          <p:cNvSpPr/>
          <p:nvPr/>
        </p:nvSpPr>
        <p:spPr>
          <a:xfrm>
            <a:off x="18196402" y="11426969"/>
            <a:ext cx="3036017" cy="843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sz="3200" b="1" dirty="0" smtClean="0">
                <a:solidFill>
                  <a:srgbClr val="000000"/>
                </a:solidFill>
              </a:rPr>
              <a:t>SSL</a:t>
            </a:r>
            <a:r>
              <a:rPr lang="ko-KR" altLang="en-US" sz="3200" b="1" dirty="0" smtClean="0">
                <a:solidFill>
                  <a:srgbClr val="000000"/>
                </a:solidFill>
              </a:rPr>
              <a:t>인증서 발급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11624376" y="11532697"/>
            <a:ext cx="2028852" cy="411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lnSpcReduction="10000"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도메인 </a:t>
            </a:r>
            <a:r>
              <a:rPr lang="ko-KR" altLang="en-US" dirty="0" smtClean="0">
                <a:solidFill>
                  <a:srgbClr val="000000"/>
                </a:solidFill>
              </a:rPr>
              <a:t>확</a:t>
            </a:r>
            <a:r>
              <a:rPr lang="ko-KR" altLang="en-US" dirty="0">
                <a:solidFill>
                  <a:srgbClr val="000000"/>
                </a:solidFill>
              </a:rPr>
              <a:t>보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7640639" y="5171339"/>
            <a:ext cx="2443718" cy="2434696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2499353" y="6388687"/>
            <a:ext cx="37532" cy="313631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/>
          <p:cNvCxnSpPr/>
          <p:nvPr/>
        </p:nvCxnSpPr>
        <p:spPr>
          <a:xfrm>
            <a:off x="15295199" y="5304924"/>
            <a:ext cx="2318345" cy="265191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HTTPS</a:t>
            </a:r>
            <a:r>
              <a:rPr lang="ko-KR" altLang="en-US" sz="7200" dirty="0" smtClean="0"/>
              <a:t>가 가능한 서버</a:t>
            </a:r>
            <a:endParaRPr lang="ko-KR" altLang="en-US" sz="7200" dirty="0"/>
          </a:p>
        </p:txBody>
      </p:sp>
      <p:sp>
        <p:nvSpPr>
          <p:cNvPr id="14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24223" y="8385029"/>
            <a:ext cx="4287278" cy="2646285"/>
          </a:xfrm>
          <a:prstGeom prst="rect">
            <a:avLst/>
          </a:prstGeom>
          <a:noFill/>
          <a:ln w="3175">
            <a:noFill/>
            <a:miter lim="400000"/>
          </a:ln>
        </p:spPr>
      </p:pic>
      <p:sp>
        <p:nvSpPr>
          <p:cNvPr id="19" name="Shape 110"/>
          <p:cNvSpPr/>
          <p:nvPr/>
        </p:nvSpPr>
        <p:spPr>
          <a:xfrm>
            <a:off x="5405862" y="10703096"/>
            <a:ext cx="1524000" cy="656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dirty="0" smtClean="0">
                <a:solidFill>
                  <a:srgbClr val="000000"/>
                </a:solidFill>
              </a:rPr>
              <a:t> 서버 구축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761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안방 컴퓨터\Desktop\이미지 5.png"/>
          <p:cNvPicPr>
            <a:picLocks noChangeAspect="1" noChangeArrowheads="1"/>
          </p:cNvPicPr>
          <p:nvPr/>
        </p:nvPicPr>
        <p:blipFill>
          <a:blip r:embed="rId2"/>
          <a:srcRect t="51325" r="3386"/>
          <a:stretch>
            <a:fillRect/>
          </a:stretch>
        </p:blipFill>
        <p:spPr bwMode="auto">
          <a:xfrm>
            <a:off x="3062288" y="7567318"/>
            <a:ext cx="17664112" cy="6079263"/>
          </a:xfrm>
          <a:prstGeom prst="rect">
            <a:avLst/>
          </a:prstGeom>
          <a:noFill/>
        </p:spPr>
      </p:pic>
      <p:pic>
        <p:nvPicPr>
          <p:cNvPr id="2050" name="Picture 2" descr="C:\Users\안방 컴퓨터\Desktop\이미지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288" y="1143618"/>
            <a:ext cx="17664112" cy="6076332"/>
          </a:xfrm>
          <a:prstGeom prst="rect">
            <a:avLst/>
          </a:prstGeom>
          <a:noFill/>
        </p:spPr>
      </p:pic>
      <p:sp>
        <p:nvSpPr>
          <p:cNvPr id="4" name="Shape 113"/>
          <p:cNvSpPr/>
          <p:nvPr/>
        </p:nvSpPr>
        <p:spPr>
          <a:xfrm>
            <a:off x="898958" y="721975"/>
            <a:ext cx="3036017" cy="8432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pPr algn="l"/>
            <a:r>
              <a:rPr lang="en-US" b="1" dirty="0" smtClean="0">
                <a:solidFill>
                  <a:srgbClr val="000000"/>
                </a:solidFill>
              </a:rPr>
              <a:t>SSL</a:t>
            </a:r>
            <a:r>
              <a:rPr lang="ko-KR" altLang="en-US" b="1" dirty="0" smtClean="0">
                <a:solidFill>
                  <a:srgbClr val="000000"/>
                </a:solidFill>
              </a:rPr>
              <a:t>인증서 발급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39266" y="6649278"/>
            <a:ext cx="1356156" cy="360000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16306657" y="10624704"/>
            <a:ext cx="3752993" cy="767196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872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29</a:t>
            </a:fld>
            <a:endParaRPr/>
          </a:p>
        </p:txBody>
      </p:sp>
      <p:sp>
        <p:nvSpPr>
          <p:cNvPr id="34" name="Shape 104"/>
          <p:cNvSpPr/>
          <p:nvPr/>
        </p:nvSpPr>
        <p:spPr>
          <a:xfrm>
            <a:off x="2109140" y="2715983"/>
            <a:ext cx="11114491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endParaRPr lang="ko-KR" altLang="en-US" sz="7200" dirty="0"/>
          </a:p>
        </p:txBody>
      </p:sp>
      <p:sp>
        <p:nvSpPr>
          <p:cNvPr id="11" name="Shape 312"/>
          <p:cNvSpPr/>
          <p:nvPr/>
        </p:nvSpPr>
        <p:spPr>
          <a:xfrm>
            <a:off x="1950724" y="3373095"/>
            <a:ext cx="828087" cy="828086"/>
          </a:xfrm>
          <a:prstGeom prst="ellipse">
            <a:avLst/>
          </a:prstGeom>
          <a:solidFill>
            <a:srgbClr val="F56C2E">
              <a:alpha val="80000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ko-KR" altLang="en-US"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87"/>
          <p:cNvSpPr/>
          <p:nvPr/>
        </p:nvSpPr>
        <p:spPr>
          <a:xfrm>
            <a:off x="2219908" y="3646125"/>
            <a:ext cx="275439" cy="27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97" y="0"/>
                </a:moveTo>
                <a:lnTo>
                  <a:pt x="7103" y="0"/>
                </a:lnTo>
                <a:lnTo>
                  <a:pt x="7103" y="1998"/>
                </a:lnTo>
                <a:lnTo>
                  <a:pt x="14497" y="1998"/>
                </a:lnTo>
                <a:lnTo>
                  <a:pt x="14497" y="0"/>
                </a:lnTo>
                <a:close/>
                <a:moveTo>
                  <a:pt x="9664" y="13484"/>
                </a:moveTo>
                <a:lnTo>
                  <a:pt x="11936" y="13484"/>
                </a:lnTo>
                <a:lnTo>
                  <a:pt x="11936" y="7117"/>
                </a:lnTo>
                <a:lnTo>
                  <a:pt x="9664" y="7117"/>
                </a:lnTo>
                <a:lnTo>
                  <a:pt x="9664" y="13484"/>
                </a:lnTo>
                <a:close/>
                <a:moveTo>
                  <a:pt x="19087" y="6534"/>
                </a:moveTo>
                <a:lnTo>
                  <a:pt x="20923" y="5161"/>
                </a:lnTo>
                <a:cubicBezTo>
                  <a:pt x="20440" y="4578"/>
                  <a:pt x="19764" y="4162"/>
                  <a:pt x="19087" y="3579"/>
                </a:cubicBezTo>
                <a:lnTo>
                  <a:pt x="17444" y="5161"/>
                </a:lnTo>
                <a:cubicBezTo>
                  <a:pt x="15608" y="3746"/>
                  <a:pt x="13337" y="2955"/>
                  <a:pt x="10776" y="2955"/>
                </a:cubicBezTo>
                <a:cubicBezTo>
                  <a:pt x="4832" y="2955"/>
                  <a:pt x="0" y="7034"/>
                  <a:pt x="0" y="12277"/>
                </a:cubicBezTo>
                <a:cubicBezTo>
                  <a:pt x="0" y="17521"/>
                  <a:pt x="4832" y="21600"/>
                  <a:pt x="10776" y="21600"/>
                </a:cubicBezTo>
                <a:cubicBezTo>
                  <a:pt x="16768" y="21600"/>
                  <a:pt x="21600" y="17646"/>
                  <a:pt x="21600" y="12277"/>
                </a:cubicBezTo>
                <a:cubicBezTo>
                  <a:pt x="21600" y="10113"/>
                  <a:pt x="20682" y="8116"/>
                  <a:pt x="19087" y="6534"/>
                </a:cubicBezTo>
                <a:close/>
                <a:moveTo>
                  <a:pt x="10776" y="19602"/>
                </a:moveTo>
                <a:cubicBezTo>
                  <a:pt x="5944" y="19602"/>
                  <a:pt x="2271" y="16356"/>
                  <a:pt x="2271" y="12277"/>
                </a:cubicBezTo>
                <a:cubicBezTo>
                  <a:pt x="2271" y="8240"/>
                  <a:pt x="6089" y="5161"/>
                  <a:pt x="10776" y="5161"/>
                </a:cubicBezTo>
                <a:cubicBezTo>
                  <a:pt x="15511" y="5161"/>
                  <a:pt x="19087" y="8240"/>
                  <a:pt x="19087" y="12277"/>
                </a:cubicBezTo>
                <a:cubicBezTo>
                  <a:pt x="19087" y="16356"/>
                  <a:pt x="15415" y="19602"/>
                  <a:pt x="10776" y="19602"/>
                </a:cubicBezTo>
                <a:close/>
              </a:path>
            </a:pathLst>
          </a:custGeom>
          <a:solidFill>
            <a:srgbClr val="393941"/>
          </a:solidFill>
          <a:ln w="3175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1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1950724" y="5023203"/>
            <a:ext cx="18364403" cy="6707604"/>
            <a:chOff x="2495347" y="6388384"/>
            <a:chExt cx="17130646" cy="5639895"/>
          </a:xfrm>
        </p:grpSpPr>
        <p:pic>
          <p:nvPicPr>
            <p:cNvPr id="10" name="Picture 2" descr="C:\Users\안방 컴퓨터\Desktop\이미지 1.png"/>
            <p:cNvPicPr>
              <a:picLocks noChangeAspect="1" noChangeArrowheads="1"/>
            </p:cNvPicPr>
            <p:nvPr/>
          </p:nvPicPr>
          <p:blipFill>
            <a:blip r:embed="rId2"/>
            <a:srcRect b="28907"/>
            <a:stretch>
              <a:fillRect/>
            </a:stretch>
          </p:blipFill>
          <p:spPr bwMode="auto">
            <a:xfrm>
              <a:off x="2495347" y="6388384"/>
              <a:ext cx="17130646" cy="5639895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16324729" y="11387547"/>
              <a:ext cx="1336278" cy="432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116693" y="3540802"/>
            <a:ext cx="1022908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linkClick r:id="rId3"/>
              </a:rPr>
              <a:t>https://developers.facebook.com</a:t>
            </a:r>
            <a:r>
              <a:rPr lang="en-US" altLang="ko-KR" dirty="0" smtClean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사이트에서 </a:t>
            </a:r>
            <a:r>
              <a:rPr lang="ko-KR" altLang="en-US" dirty="0" err="1">
                <a:solidFill>
                  <a:srgbClr val="000000"/>
                </a:solidFill>
              </a:rPr>
              <a:t>페이스북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앱과</a:t>
            </a:r>
            <a:r>
              <a:rPr lang="ko-KR" altLang="en-US" dirty="0">
                <a:solidFill>
                  <a:srgbClr val="000000"/>
                </a:solidFill>
              </a:rPr>
              <a:t> 페이지 등록 </a:t>
            </a:r>
          </a:p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3" name="Shape 104"/>
          <p:cNvSpPr/>
          <p:nvPr/>
        </p:nvSpPr>
        <p:spPr>
          <a:xfrm>
            <a:off x="2109140" y="1448496"/>
            <a:ext cx="12216460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smtClean="0"/>
              <a:t>Facebook app </a:t>
            </a:r>
            <a:r>
              <a:rPr lang="ko-KR" altLang="en-US" sz="7200" dirty="0" smtClean="0"/>
              <a:t>과 </a:t>
            </a:r>
            <a:r>
              <a:rPr lang="en-US" altLang="ko-KR" sz="7200" dirty="0" smtClean="0"/>
              <a:t>page </a:t>
            </a:r>
            <a:r>
              <a:rPr lang="ko-KR" altLang="en-US" sz="7200" dirty="0" smtClean="0"/>
              <a:t>등록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14767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안방 컴퓨터\Desktop\이미지 18.png"/>
          <p:cNvPicPr>
            <a:picLocks noChangeAspect="1" noChangeArrowheads="1"/>
          </p:cNvPicPr>
          <p:nvPr/>
        </p:nvPicPr>
        <p:blipFill>
          <a:blip r:embed="rId2"/>
          <a:srcRect r="5833"/>
          <a:stretch>
            <a:fillRect/>
          </a:stretch>
        </p:blipFill>
        <p:spPr bwMode="auto">
          <a:xfrm>
            <a:off x="-1" y="0"/>
            <a:ext cx="24384001" cy="137160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56C2E">
              <a:alpha val="80000"/>
            </a:srgb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972550" y="3819961"/>
            <a:ext cx="6438900" cy="6076079"/>
          </a:xfrm>
          <a:prstGeom prst="ellipse">
            <a:avLst/>
          </a:prstGeom>
          <a:noFill/>
          <a:ln w="76200">
            <a:solidFill>
              <a:srgbClr val="FFFFFF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2900" y="5143500"/>
            <a:ext cx="83820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1</a:t>
            </a:r>
            <a:endParaRPr kumimoji="0" lang="ko-KR" altLang="en-US" sz="9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429875" y="6972300"/>
            <a:ext cx="3524250" cy="1588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10429875" y="7486650"/>
            <a:ext cx="3800475" cy="10002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dirty="0" err="1" smtClean="0">
                <a:solidFill>
                  <a:srgbClr val="FFFFFF"/>
                </a:solidFill>
              </a:rPr>
              <a:t>챗</a:t>
            </a:r>
            <a:r>
              <a:rPr kumimoji="0" lang="ko-KR" alt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봇</a:t>
            </a:r>
            <a:r>
              <a:rPr lang="en-US" altLang="ko-KR" sz="6000" dirty="0">
                <a:solidFill>
                  <a:srgbClr val="FFFFFF"/>
                </a:solidFill>
              </a:rPr>
              <a:t> </a:t>
            </a:r>
            <a:r>
              <a:rPr lang="ko-KR" altLang="en-US" sz="6000" dirty="0" smtClean="0">
                <a:solidFill>
                  <a:srgbClr val="FFFFFF"/>
                </a:solidFill>
              </a:rPr>
              <a:t>일반</a:t>
            </a:r>
            <a:endParaRPr kumimoji="0" lang="ko-KR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96193" y="1071770"/>
            <a:ext cx="11648661" cy="4870173"/>
            <a:chOff x="2310293" y="7891670"/>
            <a:chExt cx="11648661" cy="4870173"/>
          </a:xfrm>
        </p:grpSpPr>
        <p:pic>
          <p:nvPicPr>
            <p:cNvPr id="3074" name="Picture 2" descr="C:\Users\안방 컴퓨터\Desktop\이미지 2.png"/>
            <p:cNvPicPr>
              <a:picLocks noChangeAspect="1" noChangeArrowheads="1"/>
            </p:cNvPicPr>
            <p:nvPr/>
          </p:nvPicPr>
          <p:blipFill>
            <a:blip r:embed="rId2"/>
            <a:srcRect l="2076" t="15223" r="2709" b="11876"/>
            <a:stretch>
              <a:fillRect/>
            </a:stretch>
          </p:blipFill>
          <p:spPr bwMode="auto">
            <a:xfrm>
              <a:off x="2310293" y="7891670"/>
              <a:ext cx="11648661" cy="4870173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12419479" y="12268199"/>
              <a:ext cx="1336278" cy="432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8" name="Picture 3" descr="C:\Users\안방 컴퓨터\Desktop\이미지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2694" y="7108823"/>
            <a:ext cx="16699258" cy="5734251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9410400" y="11784494"/>
            <a:ext cx="648000" cy="37768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5269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9294" y="1107443"/>
            <a:ext cx="17271310" cy="3399064"/>
            <a:chOff x="2859294" y="7444467"/>
            <a:chExt cx="17271310" cy="3399064"/>
          </a:xfrm>
        </p:grpSpPr>
        <p:pic>
          <p:nvPicPr>
            <p:cNvPr id="12" name="Picture 5" descr="C:\Users\안방 컴퓨터\Desktop\이미지 9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9294" y="7444467"/>
              <a:ext cx="17271310" cy="3399064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18018626" y="8556762"/>
              <a:ext cx="1548000" cy="3776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0" name="Picture 4" descr="C:\Users\안방 컴퓨터\Desktop\이미지 11.png"/>
          <p:cNvPicPr>
            <a:picLocks noChangeAspect="1" noChangeArrowheads="1"/>
          </p:cNvPicPr>
          <p:nvPr/>
        </p:nvPicPr>
        <p:blipFill>
          <a:blip r:embed="rId3"/>
          <a:srcRect t="21053"/>
          <a:stretch>
            <a:fillRect/>
          </a:stretch>
        </p:blipFill>
        <p:spPr bwMode="auto">
          <a:xfrm>
            <a:off x="2882365" y="5518490"/>
            <a:ext cx="16684261" cy="7295319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5504753" y="12110909"/>
            <a:ext cx="1216027" cy="360000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9305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:\Users\안방 컴퓨터\Desktop\이미지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6324" y="1152497"/>
            <a:ext cx="16699258" cy="6029119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7461855" y="5982320"/>
            <a:ext cx="1358295" cy="37768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Picture 3" descr="C:\Users\안방 컴퓨터\Desktop\이미지 1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6324" y="7585766"/>
            <a:ext cx="16188722" cy="5920684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377345" y="12254948"/>
            <a:ext cx="980609" cy="377687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94252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9529" y="1528524"/>
            <a:ext cx="5830168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HTTPS </a:t>
            </a:r>
            <a:r>
              <a:rPr lang="ko-KR" altLang="en-US" b="1" dirty="0" smtClean="0">
                <a:solidFill>
                  <a:srgbClr val="000000"/>
                </a:solidFill>
              </a:rPr>
              <a:t>서버 실행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1900" y="2658282"/>
            <a:ext cx="12429078" cy="6419530"/>
            <a:chOff x="2473900" y="1942383"/>
            <a:chExt cx="13528100" cy="6987167"/>
          </a:xfrm>
        </p:grpSpPr>
        <p:pic>
          <p:nvPicPr>
            <p:cNvPr id="1026" name="Picture 2" descr="C:\Users\Bitcamp\Desktop\KakaoTalk_20180113_151918817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18302" b="18302"/>
            <a:stretch/>
          </p:blipFill>
          <p:spPr bwMode="auto">
            <a:xfrm>
              <a:off x="2473900" y="1942383"/>
              <a:ext cx="9924186" cy="8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안방 컴퓨터\Documents\카카오톡 받은 파일\KakaoTalk_20180114_13190731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73900" y="2782658"/>
              <a:ext cx="13528100" cy="6146892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3163890" y="7771578"/>
              <a:ext cx="6551610" cy="3746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754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9529" y="1528524"/>
            <a:ext cx="5830168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HTTPS </a:t>
            </a:r>
            <a:r>
              <a:rPr lang="ko-KR" altLang="en-US" b="1" dirty="0" smtClean="0">
                <a:solidFill>
                  <a:srgbClr val="000000"/>
                </a:solidFill>
              </a:rPr>
              <a:t>서버 실행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1900" y="2658282"/>
            <a:ext cx="12429078" cy="6419530"/>
            <a:chOff x="2473900" y="1942383"/>
            <a:chExt cx="13528100" cy="6987167"/>
          </a:xfrm>
        </p:grpSpPr>
        <p:pic>
          <p:nvPicPr>
            <p:cNvPr id="1026" name="Picture 2" descr="C:\Users\Bitcamp\Desktop\KakaoTalk_20180113_151918817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18302" b="18302"/>
            <a:stretch/>
          </p:blipFill>
          <p:spPr bwMode="auto">
            <a:xfrm>
              <a:off x="2473900" y="1942383"/>
              <a:ext cx="9924186" cy="8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안방 컴퓨터\Documents\카카오톡 받은 파일\KakaoTalk_20180114_13190731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73900" y="2782658"/>
              <a:ext cx="13528100" cy="6146892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3163890" y="7771578"/>
              <a:ext cx="6551610" cy="3746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3074" name="Picture 2" descr="C:\Users\Bitcamp\Desktop\KakaoTalk_20180115_1248022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58" y="10286999"/>
            <a:ext cx="14430192" cy="241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654751" y="12134850"/>
            <a:ext cx="5050850" cy="532824"/>
          </a:xfrm>
          <a:prstGeom prst="rect">
            <a:avLst/>
          </a:prstGeom>
          <a:noFill/>
          <a:ln w="57150">
            <a:solidFill>
              <a:srgbClr val="FF0000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40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itcamp\Desktop\KakaoTalk_20180115_124202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412238"/>
            <a:ext cx="6832600" cy="1133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3706475" y="1590673"/>
            <a:ext cx="7143750" cy="10434193"/>
            <a:chOff x="13839825" y="2047873"/>
            <a:chExt cx="7143750" cy="10434193"/>
          </a:xfrm>
        </p:grpSpPr>
        <p:pic>
          <p:nvPicPr>
            <p:cNvPr id="2052" name="Picture 4" descr="C:\Users\Bitcamp\Desktop\KakaoTalk_20180115_124454946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02"/>
            <a:stretch/>
          </p:blipFill>
          <p:spPr bwMode="auto">
            <a:xfrm>
              <a:off x="13839825" y="3219449"/>
              <a:ext cx="7143750" cy="926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Bitcamp\Desktop\KakaoTalk_20180115_124454946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780"/>
            <a:stretch/>
          </p:blipFill>
          <p:spPr bwMode="auto">
            <a:xfrm>
              <a:off x="13839825" y="2047873"/>
              <a:ext cx="7143750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951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안방 컴퓨터\Desktop\이미지 21.png"/>
          <p:cNvPicPr>
            <a:picLocks noChangeAspect="1" noChangeArrowheads="1"/>
          </p:cNvPicPr>
          <p:nvPr/>
        </p:nvPicPr>
        <p:blipFill>
          <a:blip r:embed="rId2"/>
          <a:srcRect l="1488" t="12183" r="1477" b="2026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56C2E">
              <a:alpha val="80000"/>
            </a:srgb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972550" y="3819961"/>
            <a:ext cx="6438900" cy="6076079"/>
          </a:xfrm>
          <a:prstGeom prst="ellipse">
            <a:avLst/>
          </a:prstGeom>
          <a:noFill/>
          <a:ln w="76200">
            <a:solidFill>
              <a:srgbClr val="FFFFFF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2900" y="5143500"/>
            <a:ext cx="83820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600" dirty="0">
                <a:solidFill>
                  <a:srgbClr val="FFFFFF"/>
                </a:solidFill>
              </a:rPr>
              <a:t>3</a:t>
            </a:r>
            <a:endParaRPr kumimoji="0" lang="ko-KR" altLang="en-US" sz="9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429875" y="6972300"/>
            <a:ext cx="3524250" cy="1588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9198952" y="7441308"/>
            <a:ext cx="5986096" cy="1923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메시지 플랫폼과 </a:t>
            </a:r>
            <a:endParaRPr lang="en-US" altLang="ko-KR" sz="6000" b="1" dirty="0" smtClean="0">
              <a:solidFill>
                <a:srgbClr val="FFFFFF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6000" b="1" dirty="0" err="1" smtClean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챗봇</a:t>
            </a:r>
            <a:r>
              <a:rPr lang="ko-KR" altLang="en-US" sz="6000" b="1" dirty="0" smtClean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 연결</a:t>
            </a:r>
            <a:endParaRPr kumimoji="0" lang="ko-KR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50" y="1489531"/>
            <a:ext cx="723900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</a:rPr>
              <a:t>ChatBot</a:t>
            </a:r>
            <a:r>
              <a:rPr lang="en-US" altLang="ko-KR" b="1" dirty="0" smtClean="0">
                <a:solidFill>
                  <a:srgbClr val="000000"/>
                </a:solidFill>
              </a:rPr>
              <a:t> Control Flow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22" name="Picture 2" descr="Chatbot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18" y="2096373"/>
            <a:ext cx="19469761" cy="108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763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60839" y="2893116"/>
            <a:ext cx="2382084" cy="1593837"/>
            <a:chOff x="3418082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3418082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8538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63429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27892" y="2893116"/>
            <a:ext cx="2382084" cy="1593837"/>
            <a:chOff x="3418082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3418082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68538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3637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40" y="2715983"/>
            <a:ext cx="11114491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err="1" smtClean="0"/>
              <a:t>챗봇이란</a:t>
            </a:r>
            <a:r>
              <a:rPr lang="ko-KR" altLang="en-US" sz="7200" dirty="0" smtClean="0"/>
              <a:t> </a:t>
            </a:r>
            <a:r>
              <a:rPr lang="en-US" altLang="ko-KR" sz="7200" dirty="0" smtClean="0"/>
              <a:t>?</a:t>
            </a:r>
            <a:r>
              <a:rPr lang="ko-KR" altLang="en-US" sz="7200" dirty="0" smtClean="0"/>
              <a:t> </a:t>
            </a:r>
            <a:endParaRPr sz="7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9437019" y="3808132"/>
            <a:ext cx="12969949" cy="8421644"/>
            <a:chOff x="5019675" y="4306556"/>
            <a:chExt cx="12969949" cy="8421644"/>
          </a:xfrm>
        </p:grpSpPr>
        <p:pic>
          <p:nvPicPr>
            <p:cNvPr id="1026" name="Picture 2" descr="C:\Users\Bitcamp\Desktop\PPT\이미지 20180115 0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9675" y="4439906"/>
              <a:ext cx="12773025" cy="8154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그룹 46"/>
            <p:cNvGrpSpPr/>
            <p:nvPr/>
          </p:nvGrpSpPr>
          <p:grpSpPr>
            <a:xfrm>
              <a:off x="13392373" y="4306556"/>
              <a:ext cx="4597251" cy="8421644"/>
              <a:chOff x="8537036" y="2746501"/>
              <a:chExt cx="5190164" cy="9786314"/>
            </a:xfrm>
          </p:grpSpPr>
          <p:pic>
            <p:nvPicPr>
              <p:cNvPr id="48" name="Phone_gold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537036" y="2746501"/>
                <a:ext cx="5190164" cy="9786314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49" name="Picture 2" descr="C:\Users\Bitcamp\Desktop\KakaoTalk_20180112_12152473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5706" y="4073453"/>
                <a:ext cx="4032824" cy="717304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2125380" y="5652974"/>
            <a:ext cx="4892422" cy="555056"/>
            <a:chOff x="2125380" y="5652974"/>
            <a:chExt cx="4892422" cy="555056"/>
          </a:xfrm>
        </p:grpSpPr>
        <p:sp>
          <p:nvSpPr>
            <p:cNvPr id="5" name="TextBox 4"/>
            <p:cNvSpPr txBox="1"/>
            <p:nvPr/>
          </p:nvSpPr>
          <p:spPr>
            <a:xfrm>
              <a:off x="3146135" y="5707364"/>
              <a:ext cx="3871667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ko-KR" altLang="en-US" sz="2400" b="1" dirty="0" err="1" smtClean="0">
                  <a:solidFill>
                    <a:srgbClr val="000000"/>
                  </a:solidFill>
                </a:rPr>
                <a:t>채팅하는</a:t>
              </a:r>
              <a:r>
                <a:rPr lang="ko-KR" altLang="en-US" sz="2400" b="1" dirty="0" smtClean="0">
                  <a:solidFill>
                    <a:srgbClr val="000000"/>
                  </a:solidFill>
                </a:rPr>
                <a:t> 로봇</a:t>
              </a:r>
              <a:endParaRPr lang="ko-KR" alt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Shape 312"/>
            <p:cNvSpPr/>
            <p:nvPr/>
          </p:nvSpPr>
          <p:spPr>
            <a:xfrm>
              <a:off x="2125380" y="5652974"/>
              <a:ext cx="555057" cy="555056"/>
            </a:xfrm>
            <a:prstGeom prst="ellipse">
              <a:avLst/>
            </a:prstGeom>
            <a:solidFill>
              <a:srgbClr val="F56C2E">
                <a:alpha val="80000"/>
              </a:srgbClr>
            </a:solidFill>
            <a:ln w="3175"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lang="ko-KR" altLang="en-US"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Shape 87"/>
            <p:cNvSpPr/>
            <p:nvPr/>
          </p:nvSpPr>
          <p:spPr>
            <a:xfrm>
              <a:off x="2258730" y="5792634"/>
              <a:ext cx="275439" cy="27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25380" y="7060102"/>
            <a:ext cx="6389970" cy="810987"/>
            <a:chOff x="2125380" y="6967424"/>
            <a:chExt cx="6389970" cy="810987"/>
          </a:xfrm>
        </p:grpSpPr>
        <p:sp>
          <p:nvSpPr>
            <p:cNvPr id="26" name="TextBox 25"/>
            <p:cNvSpPr txBox="1"/>
            <p:nvPr/>
          </p:nvSpPr>
          <p:spPr>
            <a:xfrm>
              <a:off x="3146135" y="6978192"/>
              <a:ext cx="5369215" cy="8002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ko-KR" altLang="en-US" sz="2400" b="1" dirty="0">
                  <a:solidFill>
                    <a:srgbClr val="000000"/>
                  </a:solidFill>
                </a:rPr>
                <a:t>사람과 의사소통을 수행하는 프로그램</a:t>
              </a:r>
              <a:endParaRPr lang="en-US" altLang="ko-KR" sz="2400" b="1" dirty="0">
                <a:solidFill>
                  <a:srgbClr val="000000"/>
                </a:solidFill>
              </a:endParaRPr>
            </a:p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2125380" y="6967424"/>
              <a:ext cx="555057" cy="555056"/>
              <a:chOff x="746598" y="4645762"/>
              <a:chExt cx="555057" cy="555056"/>
            </a:xfrm>
          </p:grpSpPr>
          <p:sp>
            <p:nvSpPr>
              <p:cNvPr id="27" name="Shape 312"/>
              <p:cNvSpPr/>
              <p:nvPr/>
            </p:nvSpPr>
            <p:spPr>
              <a:xfrm>
                <a:off x="746598" y="4645762"/>
                <a:ext cx="555057" cy="555056"/>
              </a:xfrm>
              <a:prstGeom prst="ellipse">
                <a:avLst/>
              </a:prstGeom>
              <a:solidFill>
                <a:srgbClr val="F56C2E">
                  <a:alpha val="80000"/>
                </a:srgbClr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 altLang="en-US"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8" name="Shape 87"/>
              <p:cNvSpPr/>
              <p:nvPr/>
            </p:nvSpPr>
            <p:spPr>
              <a:xfrm>
                <a:off x="886408" y="4785422"/>
                <a:ext cx="275439" cy="275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97" y="0"/>
                    </a:moveTo>
                    <a:lnTo>
                      <a:pt x="7103" y="0"/>
                    </a:lnTo>
                    <a:lnTo>
                      <a:pt x="7103" y="1998"/>
                    </a:lnTo>
                    <a:lnTo>
                      <a:pt x="14497" y="1998"/>
                    </a:lnTo>
                    <a:lnTo>
                      <a:pt x="14497" y="0"/>
                    </a:lnTo>
                    <a:close/>
                    <a:moveTo>
                      <a:pt x="9664" y="13484"/>
                    </a:moveTo>
                    <a:lnTo>
                      <a:pt x="11936" y="13484"/>
                    </a:lnTo>
                    <a:lnTo>
                      <a:pt x="11936" y="7117"/>
                    </a:lnTo>
                    <a:lnTo>
                      <a:pt x="9664" y="7117"/>
                    </a:lnTo>
                    <a:lnTo>
                      <a:pt x="9664" y="13484"/>
                    </a:lnTo>
                    <a:close/>
                    <a:moveTo>
                      <a:pt x="19087" y="6534"/>
                    </a:moveTo>
                    <a:lnTo>
                      <a:pt x="20923" y="5161"/>
                    </a:lnTo>
                    <a:cubicBezTo>
                      <a:pt x="20440" y="4578"/>
                      <a:pt x="19764" y="4162"/>
                      <a:pt x="19087" y="3579"/>
                    </a:cubicBezTo>
                    <a:lnTo>
                      <a:pt x="17444" y="5161"/>
                    </a:lnTo>
                    <a:cubicBezTo>
                      <a:pt x="15608" y="3746"/>
                      <a:pt x="13337" y="2955"/>
                      <a:pt x="10776" y="2955"/>
                    </a:cubicBezTo>
                    <a:cubicBezTo>
                      <a:pt x="4832" y="2955"/>
                      <a:pt x="0" y="7034"/>
                      <a:pt x="0" y="12277"/>
                    </a:cubicBezTo>
                    <a:cubicBezTo>
                      <a:pt x="0" y="17521"/>
                      <a:pt x="4832" y="21600"/>
                      <a:pt x="10776" y="21600"/>
                    </a:cubicBezTo>
                    <a:cubicBezTo>
                      <a:pt x="16768" y="21600"/>
                      <a:pt x="21600" y="17646"/>
                      <a:pt x="21600" y="12277"/>
                    </a:cubicBezTo>
                    <a:cubicBezTo>
                      <a:pt x="21600" y="10113"/>
                      <a:pt x="20682" y="8116"/>
                      <a:pt x="19087" y="6534"/>
                    </a:cubicBezTo>
                    <a:close/>
                    <a:moveTo>
                      <a:pt x="10776" y="19602"/>
                    </a:moveTo>
                    <a:cubicBezTo>
                      <a:pt x="5944" y="19602"/>
                      <a:pt x="2271" y="16356"/>
                      <a:pt x="2271" y="12277"/>
                    </a:cubicBezTo>
                    <a:cubicBezTo>
                      <a:pt x="2271" y="8240"/>
                      <a:pt x="6089" y="5161"/>
                      <a:pt x="10776" y="5161"/>
                    </a:cubicBezTo>
                    <a:cubicBezTo>
                      <a:pt x="15511" y="5161"/>
                      <a:pt x="19087" y="8240"/>
                      <a:pt x="19087" y="12277"/>
                    </a:cubicBezTo>
                    <a:cubicBezTo>
                      <a:pt x="19087" y="16356"/>
                      <a:pt x="15415" y="19602"/>
                      <a:pt x="10776" y="19602"/>
                    </a:cubicBezTo>
                    <a:close/>
                  </a:path>
                </a:pathLst>
              </a:custGeom>
              <a:solidFill>
                <a:srgbClr val="39394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7870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837212" y="2893116"/>
            <a:ext cx="2382084" cy="1593837"/>
            <a:chOff x="7580343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30799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2" name="TextBox 31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543294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566985" y="2893116"/>
            <a:ext cx="2382084" cy="1593837"/>
            <a:chOff x="7580343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30799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938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776419" y="2893116"/>
            <a:ext cx="2382084" cy="1593837"/>
            <a:chOff x="7580343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30799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159604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977943" y="6836500"/>
            <a:ext cx="2382084" cy="1593837"/>
            <a:chOff x="7580343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30799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0372812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977943" y="9150013"/>
            <a:ext cx="2382084" cy="1593837"/>
            <a:chOff x="7580343" y="6358164"/>
            <a:chExt cx="260278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/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30799" y="6872330"/>
              <a:ext cx="2452333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매장 실내 온도 알려줘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9288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948743" y="9150013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066232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948743" y="7093325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197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704357" y="6544638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12399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23012" y="7839841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49729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38288" y="6696841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088019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40" y="2715983"/>
            <a:ext cx="11114491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92500"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ko-KR" sz="9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9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패러다임의 </a:t>
            </a:r>
            <a:r>
              <a:rPr lang="ko-KR" altLang="en-US" sz="9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변화</a:t>
            </a:r>
            <a:endParaRPr lang="en-US" altLang="ko-KR" sz="9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2677" y="5101061"/>
            <a:ext cx="12147413" cy="614213"/>
            <a:chOff x="3952677" y="5101061"/>
            <a:chExt cx="12147413" cy="614213"/>
          </a:xfrm>
        </p:grpSpPr>
        <p:sp>
          <p:nvSpPr>
            <p:cNvPr id="26" name="Shape 311"/>
            <p:cNvSpPr/>
            <p:nvPr/>
          </p:nvSpPr>
          <p:spPr>
            <a:xfrm>
              <a:off x="4904090" y="5124184"/>
              <a:ext cx="11196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en-US" altLang="ko-KR" sz="2800" b="1" dirty="0">
                  <a:solidFill>
                    <a:srgbClr val="000000"/>
                  </a:solidFill>
                </a:rPr>
                <a:t>ICT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패러다임의 진화와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(</a:t>
              </a:r>
              <a:r>
                <a:rPr lang="en-US" altLang="ko-KR" sz="2800" b="1" dirty="0" err="1">
                  <a:solidFill>
                    <a:srgbClr val="000000"/>
                  </a:solidFill>
                </a:rPr>
                <a:t>ChatBot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)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시대의 도래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28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9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pic>
        <p:nvPicPr>
          <p:cNvPr id="1026" name="Picture 2" descr="C:\Users\Bitcamp\Desktop\KakaoTalk_20180115_1805276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" b="3439"/>
          <a:stretch/>
        </p:blipFill>
        <p:spPr bwMode="auto">
          <a:xfrm>
            <a:off x="3246316" y="6032256"/>
            <a:ext cx="17802470" cy="63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C:\Users\Bitcamp\Desktop\tjq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30" y="4623523"/>
            <a:ext cx="2320285" cy="2320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모서리가 둥근 직사각형 16"/>
          <p:cNvSpPr/>
          <p:nvPr/>
        </p:nvSpPr>
        <p:spPr>
          <a:xfrm>
            <a:off x="18433811" y="8856861"/>
            <a:ext cx="5067300" cy="4737910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051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833756" y="9265130"/>
            <a:ext cx="4086032" cy="241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010" y="12169358"/>
            <a:ext cx="1843525" cy="63224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854103" y="4623523"/>
            <a:ext cx="3841855" cy="3045736"/>
          </a:xfrm>
          <a:prstGeom prst="round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b" anchorCtr="0"/>
          <a:lstStyle/>
          <a:p>
            <a:pPr algn="ctr"/>
            <a:r>
              <a:rPr lang="en-US" altLang="ko-KR" sz="2800" dirty="0" smtClean="0">
                <a:ln>
                  <a:solidFill>
                    <a:srgbClr val="0064A2"/>
                  </a:solidFill>
                </a:ln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Messenger Platform</a:t>
            </a:r>
            <a:endParaRPr lang="ko-KR" altLang="en-US" sz="28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Picture 2" descr="C:\Users\Bitcamp\Desktop\페이스북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0572" y="4762720"/>
            <a:ext cx="2381516" cy="2381516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" name="그룹 106"/>
          <p:cNvGrpSpPr/>
          <p:nvPr/>
        </p:nvGrpSpPr>
        <p:grpSpPr>
          <a:xfrm>
            <a:off x="5088082" y="5476313"/>
            <a:ext cx="3907674" cy="820595"/>
            <a:chOff x="10148634" y="4400058"/>
            <a:chExt cx="2520000" cy="820595"/>
          </a:xfrm>
        </p:grpSpPr>
        <p:cxnSp>
          <p:nvCxnSpPr>
            <p:cNvPr id="88" name="꺾인 연결선 87"/>
            <p:cNvCxnSpPr/>
            <p:nvPr/>
          </p:nvCxnSpPr>
          <p:spPr>
            <a:xfrm>
              <a:off x="10148634" y="4400058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꺾인 연결선 92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050" name="Picture 2" descr="C:\Users\안방 컴퓨터\Desktop\ppt\user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70790" y="4623522"/>
            <a:ext cx="3045736" cy="304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9991470" y="9150013"/>
            <a:ext cx="1770604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</a:rPr>
              <a:t>webhook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09265" y="7556176"/>
            <a:ext cx="2607261" cy="1593837"/>
            <a:chOff x="7580343" y="6358164"/>
            <a:chExt cx="2848829" cy="1741509"/>
          </a:xfrm>
        </p:grpSpPr>
        <p:sp>
          <p:nvSpPr>
            <p:cNvPr id="8" name="타원형 설명선 7"/>
            <p:cNvSpPr/>
            <p:nvPr/>
          </p:nvSpPr>
          <p:spPr>
            <a:xfrm>
              <a:off x="7580343" y="6358164"/>
              <a:ext cx="2599267" cy="1741509"/>
            </a:xfrm>
            <a:prstGeom prst="wedgeEllipseCallout">
              <a:avLst>
                <a:gd name="adj1" fmla="val 44217"/>
                <a:gd name="adj2" fmla="val 64707"/>
              </a:avLst>
            </a:prstGeom>
            <a:solidFill>
              <a:srgbClr val="A0D8CC"/>
            </a:solidFill>
            <a:ln w="38100">
              <a:noFill/>
              <a:miter lim="400000"/>
            </a:ln>
          </p:spPr>
          <p:txBody>
            <a:bodyPr lIns="38100" tIns="38100" rIns="38100" bIns="38100" rtlCol="0" anchor="ctr"/>
            <a:lstStyle/>
            <a:p>
              <a:pPr algn="ctr"/>
              <a:endParaRPr lang="ko-KR" altLang="en-US" sz="3000" dirty="0">
                <a:ln>
                  <a:solidFill>
                    <a:srgbClr val="0064A2"/>
                  </a:solidFill>
                </a:ln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6839" y="7029340"/>
              <a:ext cx="2452333" cy="47080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 smtClean="0">
                  <a:solidFill>
                    <a:srgbClr val="000000"/>
                  </a:solidFill>
                </a:rPr>
                <a:t>30</a:t>
              </a:r>
              <a:r>
                <a:rPr lang="ko-KR" altLang="en-US" dirty="0" smtClean="0">
                  <a:solidFill>
                    <a:srgbClr val="000000"/>
                  </a:solidFill>
                </a:rPr>
                <a:t>도 입니다</a:t>
              </a:r>
              <a:r>
                <a:rPr lang="en-US" altLang="ko-KR" dirty="0" smtClean="0">
                  <a:solidFill>
                    <a:srgbClr val="000000"/>
                  </a:solidFill>
                </a:rPr>
                <a:t>.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T Sans"/>
              </a:endParaRPr>
            </a:p>
          </p:txBody>
        </p:sp>
      </p:grpSp>
      <p:sp>
        <p:nvSpPr>
          <p:cNvPr id="29" name="Shape 104"/>
          <p:cNvSpPr/>
          <p:nvPr/>
        </p:nvSpPr>
        <p:spPr>
          <a:xfrm>
            <a:off x="2109141" y="1448496"/>
            <a:ext cx="7837502" cy="1484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l">
              <a:lnSpc>
                <a:spcPct val="80000"/>
              </a:lnSpc>
            </a:pP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메시지 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플랫폼과</a:t>
            </a:r>
            <a:endParaRPr lang="en-US" altLang="ko-KR" sz="6000" b="1" dirty="0" smtClean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  <a:p>
            <a:pPr algn="l">
              <a:lnSpc>
                <a:spcPct val="80000"/>
              </a:lnSpc>
            </a:pPr>
            <a:r>
              <a:rPr lang="ko-KR" altLang="en-US" sz="6000" b="1" dirty="0" err="1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챗봇</a:t>
            </a:r>
            <a:r>
              <a:rPr lang="ko-KR" altLang="en-US" sz="6000" b="1" dirty="0" smtClean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 </a:t>
            </a:r>
            <a:r>
              <a:rPr lang="ko-KR" altLang="en-US" sz="6000" b="1" dirty="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</a:rPr>
              <a:t>연결</a:t>
            </a:r>
            <a:endParaRPr lang="en-US" altLang="ko-KR" sz="6000" b="1" dirty="0">
              <a:solidFill>
                <a:srgbClr val="393941"/>
              </a:solidFill>
              <a:latin typeface="Montserrat-SemiBold"/>
              <a:ea typeface="Montserrat-SemiBold"/>
              <a:cs typeface="Montserrat-SemiBold"/>
            </a:endParaRPr>
          </a:p>
        </p:txBody>
      </p:sp>
      <p:sp>
        <p:nvSpPr>
          <p:cNvPr id="30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5" name="그룹 106"/>
          <p:cNvGrpSpPr/>
          <p:nvPr/>
        </p:nvGrpSpPr>
        <p:grpSpPr>
          <a:xfrm>
            <a:off x="13804190" y="5459283"/>
            <a:ext cx="3907674" cy="904492"/>
            <a:chOff x="10148634" y="4316161"/>
            <a:chExt cx="2520000" cy="904492"/>
          </a:xfrm>
        </p:grpSpPr>
        <p:cxnSp>
          <p:nvCxnSpPr>
            <p:cNvPr id="36" name="꺾인 연결선 35"/>
            <p:cNvCxnSpPr/>
            <p:nvPr/>
          </p:nvCxnSpPr>
          <p:spPr>
            <a:xfrm>
              <a:off x="10148634" y="4316161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꺾인 연결선 36"/>
            <p:cNvCxnSpPr/>
            <p:nvPr/>
          </p:nvCxnSpPr>
          <p:spPr>
            <a:xfrm rot="10800000" flipV="1">
              <a:off x="10148634" y="5219065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" name="그룹 99"/>
          <p:cNvGrpSpPr/>
          <p:nvPr/>
        </p:nvGrpSpPr>
        <p:grpSpPr>
          <a:xfrm rot="5400000">
            <a:off x="20270702" y="7300931"/>
            <a:ext cx="1439804" cy="819007"/>
            <a:chOff x="15558834" y="4403234"/>
            <a:chExt cx="2520000" cy="819007"/>
          </a:xfrm>
        </p:grpSpPr>
        <p:cxnSp>
          <p:nvCxnSpPr>
            <p:cNvPr id="89" name="꺾인 연결선 88"/>
            <p:cNvCxnSpPr/>
            <p:nvPr/>
          </p:nvCxnSpPr>
          <p:spPr>
            <a:xfrm>
              <a:off x="15558834" y="4403234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꺾인 연결선 93"/>
            <p:cNvCxnSpPr/>
            <p:nvPr/>
          </p:nvCxnSpPr>
          <p:spPr>
            <a:xfrm rot="10800000" flipV="1">
              <a:off x="15558834" y="5220653"/>
              <a:ext cx="2520000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TextBox 24"/>
          <p:cNvSpPr txBox="1"/>
          <p:nvPr/>
        </p:nvSpPr>
        <p:spPr>
          <a:xfrm>
            <a:off x="19716629" y="4033366"/>
            <a:ext cx="2598247" cy="430887"/>
          </a:xfrm>
          <a:prstGeom prst="rect">
            <a:avLst/>
          </a:prstGeom>
          <a:noFill/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00"/>
                </a:solidFill>
              </a:rPr>
              <a:t>Facebook Page </a:t>
            </a:r>
            <a:endParaRPr kumimoji="0" lang="ko-KR" alt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358486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9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51</a:t>
            </a:fld>
            <a:endParaRPr/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51</a:t>
            </a:fld>
            <a:endParaRPr lang="en-US" altLang="ko-KR"/>
          </a:p>
        </p:txBody>
      </p:sp>
      <p:sp>
        <p:nvSpPr>
          <p:cNvPr id="23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" name="그룹 86"/>
          <p:cNvGrpSpPr/>
          <p:nvPr/>
        </p:nvGrpSpPr>
        <p:grpSpPr>
          <a:xfrm>
            <a:off x="1833974" y="470914"/>
            <a:ext cx="21853676" cy="12573984"/>
            <a:chOff x="2748374" y="470914"/>
            <a:chExt cx="21853676" cy="12573984"/>
          </a:xfrm>
        </p:grpSpPr>
        <p:grpSp>
          <p:nvGrpSpPr>
            <p:cNvPr id="3" name="그룹 44"/>
            <p:cNvGrpSpPr/>
            <p:nvPr/>
          </p:nvGrpSpPr>
          <p:grpSpPr>
            <a:xfrm>
              <a:off x="10346787" y="3962765"/>
              <a:ext cx="2147695" cy="1232655"/>
              <a:chOff x="11291012" y="3232389"/>
              <a:chExt cx="3028950" cy="1738446"/>
            </a:xfrm>
            <a:solidFill>
              <a:srgbClr val="83CDBE"/>
            </a:solidFill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11291012" y="3232389"/>
                <a:ext cx="3028950" cy="1738446"/>
              </a:xfrm>
              <a:prstGeom prst="roundRect">
                <a:avLst/>
              </a:prstGeom>
              <a:grpFill/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2271638" y="3886167"/>
                <a:ext cx="1333500" cy="430887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메뉴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sp>
          <p:nvSpPr>
            <p:cNvPr id="53" name="모서리가 둥근 직사각형 52"/>
            <p:cNvSpPr/>
            <p:nvPr/>
          </p:nvSpPr>
          <p:spPr>
            <a:xfrm>
              <a:off x="2748374" y="7702937"/>
              <a:ext cx="2147695" cy="1232655"/>
            </a:xfrm>
            <a:prstGeom prst="roundRect">
              <a:avLst/>
            </a:prstGeom>
            <a:solidFill>
              <a:srgbClr val="83CDB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65430" y="8086157"/>
              <a:ext cx="1901810" cy="430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메인 </a:t>
              </a:r>
              <a:r>
                <a:rPr lang="ko-KR" altLang="en-US" dirty="0" err="1" smtClean="0">
                  <a:solidFill>
                    <a:srgbClr val="000000"/>
                  </a:solidFill>
                </a:rPr>
                <a:t>메뉴판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895805" y="7702937"/>
              <a:ext cx="2147693" cy="1232655"/>
            </a:xfrm>
            <a:prstGeom prst="roundRect">
              <a:avLst/>
            </a:prstGeom>
            <a:solidFill>
              <a:srgbClr val="83CDB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67255" y="8086157"/>
              <a:ext cx="2353692" cy="430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3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이벤트 </a:t>
              </a:r>
              <a:r>
                <a:rPr kumimoji="0" lang="ko-KR" altLang="en-US" sz="23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메뉴판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2764910" y="9720873"/>
              <a:ext cx="2147695" cy="1232655"/>
            </a:xfrm>
            <a:prstGeom prst="roundRect">
              <a:avLst/>
            </a:prstGeom>
            <a:solidFill>
              <a:srgbClr val="A0CED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1283517" y="9720873"/>
              <a:ext cx="2147695" cy="1232655"/>
            </a:xfrm>
            <a:prstGeom prst="roundRect">
              <a:avLst/>
            </a:prstGeom>
            <a:solidFill>
              <a:srgbClr val="A0CED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6026503" y="9720872"/>
              <a:ext cx="2147695" cy="1232655"/>
            </a:xfrm>
            <a:prstGeom prst="roundRect">
              <a:avLst/>
            </a:prstGeom>
            <a:solidFill>
              <a:srgbClr val="A0CED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5895805" y="9720873"/>
              <a:ext cx="2147695" cy="1232655"/>
            </a:xfrm>
            <a:prstGeom prst="roundRect">
              <a:avLst/>
            </a:prstGeom>
            <a:solidFill>
              <a:srgbClr val="A0CED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6" name="그룹 80"/>
            <p:cNvGrpSpPr/>
            <p:nvPr/>
          </p:nvGrpSpPr>
          <p:grpSpPr>
            <a:xfrm>
              <a:off x="4274565" y="5569810"/>
              <a:ext cx="2147695" cy="1232655"/>
              <a:chOff x="6638213" y="5931760"/>
              <a:chExt cx="2147695" cy="1232655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6638213" y="5931760"/>
                <a:ext cx="2147695" cy="1232655"/>
              </a:xfrm>
              <a:prstGeom prst="roundRect">
                <a:avLst/>
              </a:prstGeom>
              <a:solidFill>
                <a:srgbClr val="A0CED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178660" y="6350914"/>
                <a:ext cx="1409700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메뉴판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grpSp>
          <p:nvGrpSpPr>
            <p:cNvPr id="7" name="그룹 81"/>
            <p:cNvGrpSpPr/>
            <p:nvPr/>
          </p:nvGrpSpPr>
          <p:grpSpPr>
            <a:xfrm>
              <a:off x="16026503" y="5610655"/>
              <a:ext cx="2147695" cy="1232655"/>
              <a:chOff x="14290274" y="5931760"/>
              <a:chExt cx="2147695" cy="1232655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14290274" y="5931760"/>
                <a:ext cx="2147695" cy="1232655"/>
              </a:xfrm>
              <a:prstGeom prst="roundRect">
                <a:avLst/>
              </a:prstGeom>
              <a:solidFill>
                <a:srgbClr val="A0CED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735471" y="6320078"/>
                <a:ext cx="1409700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>
                    <a:solidFill>
                      <a:srgbClr val="000000"/>
                    </a:solidFill>
                  </a:rPr>
                  <a:t>매</a:t>
                </a:r>
                <a:r>
                  <a:rPr lang="ko-KR" altLang="en-US" dirty="0" smtClean="0">
                    <a:solidFill>
                      <a:srgbClr val="000000"/>
                    </a:solidFill>
                  </a:rPr>
                  <a:t>장관리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grpSp>
          <p:nvGrpSpPr>
            <p:cNvPr id="8" name="그룹 84"/>
            <p:cNvGrpSpPr/>
            <p:nvPr/>
          </p:nvGrpSpPr>
          <p:grpSpPr>
            <a:xfrm>
              <a:off x="11283517" y="7702937"/>
              <a:ext cx="2147695" cy="1232655"/>
              <a:chOff x="11140692" y="8064887"/>
              <a:chExt cx="2147695" cy="123265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11140692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1844808" y="8465770"/>
                <a:ext cx="739461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>
                    <a:solidFill>
                      <a:srgbClr val="000000"/>
                    </a:solidFill>
                  </a:rPr>
                  <a:t>온도</a:t>
                </a:r>
              </a:p>
            </p:txBody>
          </p:sp>
        </p:grpSp>
        <p:grpSp>
          <p:nvGrpSpPr>
            <p:cNvPr id="9" name="그룹 83"/>
            <p:cNvGrpSpPr/>
            <p:nvPr/>
          </p:nvGrpSpPr>
          <p:grpSpPr>
            <a:xfrm>
              <a:off x="16026503" y="7674462"/>
              <a:ext cx="2147695" cy="1232655"/>
              <a:chOff x="14288291" y="8064887"/>
              <a:chExt cx="2147695" cy="1232655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14288291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4994390" y="8500032"/>
                <a:ext cx="739461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>
                    <a:solidFill>
                      <a:srgbClr val="000000"/>
                    </a:solidFill>
                  </a:rPr>
                  <a:t>습</a:t>
                </a:r>
                <a:r>
                  <a:rPr kumimoji="0" lang="ko-KR" altLang="en-US" sz="23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도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grpSp>
          <p:nvGrpSpPr>
            <p:cNvPr id="10" name="그룹 82"/>
            <p:cNvGrpSpPr/>
            <p:nvPr/>
          </p:nvGrpSpPr>
          <p:grpSpPr>
            <a:xfrm>
              <a:off x="20833163" y="7674462"/>
              <a:ext cx="2147695" cy="1232655"/>
              <a:chOff x="17435889" y="8064887"/>
              <a:chExt cx="2147695" cy="1232655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7435889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7945101" y="8450452"/>
                <a:ext cx="1638300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 smtClean="0">
                    <a:solidFill>
                      <a:srgbClr val="000000"/>
                    </a:solidFill>
                  </a:rPr>
                  <a:t>미세먼</a:t>
                </a:r>
                <a:r>
                  <a:rPr lang="ko-KR" altLang="en-US" dirty="0">
                    <a:solidFill>
                      <a:srgbClr val="000000"/>
                    </a:solidFill>
                  </a:rPr>
                  <a:t>지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PT Sans"/>
                </a:endParaRPr>
              </a:p>
            </p:txBody>
          </p:sp>
        </p:grpSp>
        <p:grpSp>
          <p:nvGrpSpPr>
            <p:cNvPr id="11" name="그룹 78"/>
            <p:cNvGrpSpPr/>
            <p:nvPr/>
          </p:nvGrpSpPr>
          <p:grpSpPr>
            <a:xfrm>
              <a:off x="10346787" y="470914"/>
              <a:ext cx="2147695" cy="1232655"/>
              <a:chOff x="10346787" y="470914"/>
              <a:chExt cx="2147695" cy="123265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346787" y="470914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820399" y="870754"/>
                <a:ext cx="1280819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 smtClean="0">
                    <a:solidFill>
                      <a:srgbClr val="000000"/>
                    </a:solidFill>
                  </a:rPr>
                  <a:t>시작하기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PT Sans"/>
                </a:endParaRPr>
              </a:p>
            </p:txBody>
          </p:sp>
        </p:grpSp>
        <p:grpSp>
          <p:nvGrpSpPr>
            <p:cNvPr id="12" name="그룹 79"/>
            <p:cNvGrpSpPr/>
            <p:nvPr/>
          </p:nvGrpSpPr>
          <p:grpSpPr>
            <a:xfrm>
              <a:off x="10346787" y="2216839"/>
              <a:ext cx="2147695" cy="1232655"/>
              <a:chOff x="10346787" y="2216839"/>
              <a:chExt cx="2147695" cy="1232655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0346787" y="2216839"/>
                <a:ext cx="2147695" cy="1232655"/>
              </a:xfrm>
              <a:prstGeom prst="roundRect">
                <a:avLst/>
              </a:prstGeom>
              <a:solidFill>
                <a:srgbClr val="A0CED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515600" y="2644822"/>
                <a:ext cx="1840971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환영인사 </a:t>
                </a:r>
                <a:endParaRPr kumimoji="0" lang="en-US" altLang="ko-KR" sz="23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grpSp>
          <p:nvGrpSpPr>
            <p:cNvPr id="13" name="그룹 88"/>
            <p:cNvGrpSpPr/>
            <p:nvPr/>
          </p:nvGrpSpPr>
          <p:grpSpPr>
            <a:xfrm>
              <a:off x="17414913" y="11812243"/>
              <a:ext cx="3163810" cy="1232655"/>
              <a:chOff x="14288291" y="8064887"/>
              <a:chExt cx="3163810" cy="1232655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14288291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4329754" y="8436512"/>
                <a:ext cx="3122347" cy="78483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000000"/>
                    </a:solidFill>
                  </a:rPr>
                  <a:t>가습기 제어 </a:t>
                </a:r>
                <a:r>
                  <a:rPr lang="en-US" altLang="ko-KR" dirty="0" smtClean="0">
                    <a:solidFill>
                      <a:srgbClr val="000000"/>
                    </a:solidFill>
                  </a:rPr>
                  <a:t>off</a:t>
                </a:r>
                <a:endParaRPr lang="ko-KR" altLang="en-US" dirty="0" smtClean="0">
                  <a:solidFill>
                    <a:srgbClr val="000000"/>
                  </a:solidFill>
                </a:endParaRPr>
              </a:p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grpSp>
          <p:nvGrpSpPr>
            <p:cNvPr id="14" name="그룹 91"/>
            <p:cNvGrpSpPr/>
            <p:nvPr/>
          </p:nvGrpSpPr>
          <p:grpSpPr>
            <a:xfrm>
              <a:off x="19634863" y="11812243"/>
              <a:ext cx="2147695" cy="1232655"/>
              <a:chOff x="17435889" y="8064887"/>
              <a:chExt cx="2147695" cy="1232655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17435889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7679074" y="8450452"/>
                <a:ext cx="1904327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 smtClean="0">
                    <a:solidFill>
                      <a:srgbClr val="000000"/>
                    </a:solidFill>
                  </a:rPr>
                  <a:t>미세먼지 </a:t>
                </a:r>
                <a:r>
                  <a:rPr lang="en-US" altLang="ko-KR" dirty="0" smtClean="0">
                    <a:solidFill>
                      <a:srgbClr val="000000"/>
                    </a:solidFill>
                  </a:rPr>
                  <a:t>on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PT Sans"/>
                </a:endParaRPr>
              </a:p>
            </p:txBody>
          </p:sp>
        </p:grpSp>
        <p:grpSp>
          <p:nvGrpSpPr>
            <p:cNvPr id="15" name="그룹 94"/>
            <p:cNvGrpSpPr/>
            <p:nvPr/>
          </p:nvGrpSpPr>
          <p:grpSpPr>
            <a:xfrm>
              <a:off x="22192761" y="11812243"/>
              <a:ext cx="2409289" cy="1232655"/>
              <a:chOff x="17531139" y="8064887"/>
              <a:chExt cx="2409289" cy="1232655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17531139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792916" y="8472905"/>
                <a:ext cx="2147512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dirty="0" smtClean="0">
                    <a:solidFill>
                      <a:srgbClr val="000000"/>
                    </a:solidFill>
                  </a:rPr>
                  <a:t>미세먼지 </a:t>
                </a:r>
                <a:r>
                  <a:rPr lang="en-US" altLang="ko-KR" dirty="0" smtClean="0">
                    <a:solidFill>
                      <a:srgbClr val="000000"/>
                    </a:solidFill>
                  </a:rPr>
                  <a:t>off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PT Sans"/>
                </a:endParaRPr>
              </a:p>
            </p:txBody>
          </p:sp>
        </p:grpSp>
        <p:grpSp>
          <p:nvGrpSpPr>
            <p:cNvPr id="16" name="그룹 97"/>
            <p:cNvGrpSpPr/>
            <p:nvPr/>
          </p:nvGrpSpPr>
          <p:grpSpPr>
            <a:xfrm>
              <a:off x="14542271" y="11812243"/>
              <a:ext cx="2190331" cy="1232655"/>
              <a:chOff x="14288291" y="8064887"/>
              <a:chExt cx="2190331" cy="1232655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14288291" y="8064887"/>
                <a:ext cx="2147695" cy="1232655"/>
              </a:xfrm>
              <a:prstGeom prst="roundRect">
                <a:avLst/>
              </a:prstGeom>
              <a:solidFill>
                <a:srgbClr val="83CDB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4330928" y="8480982"/>
                <a:ext cx="2147694" cy="43088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3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가습기 제어 </a:t>
                </a:r>
                <a:r>
                  <a:rPr lang="en-US" altLang="ko-KR" dirty="0" smtClean="0">
                    <a:solidFill>
                      <a:srgbClr val="000000"/>
                    </a:solidFill>
                  </a:rPr>
                  <a:t>on</a:t>
                </a:r>
                <a:endParaRPr kumimoji="0" lang="ko-KR" altLang="en-US" sz="23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cxnSp>
          <p:nvCxnSpPr>
            <p:cNvPr id="102" name="직선 화살표 연결선 101"/>
            <p:cNvCxnSpPr>
              <a:stCxn id="38" idx="2"/>
              <a:endCxn id="40" idx="0"/>
            </p:cNvCxnSpPr>
            <p:nvPr/>
          </p:nvCxnSpPr>
          <p:spPr>
            <a:xfrm>
              <a:off x="11420635" y="1703569"/>
              <a:ext cx="0" cy="51327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4" name="직선 화살표 연결선 103"/>
            <p:cNvCxnSpPr>
              <a:stCxn id="40" idx="2"/>
              <a:endCxn id="39" idx="0"/>
            </p:cNvCxnSpPr>
            <p:nvPr/>
          </p:nvCxnSpPr>
          <p:spPr>
            <a:xfrm rot="5400000">
              <a:off x="11164000" y="3706129"/>
              <a:ext cx="513271" cy="1588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꺾인 연결선 107"/>
            <p:cNvCxnSpPr>
              <a:stCxn id="39" idx="1"/>
              <a:endCxn id="48" idx="0"/>
            </p:cNvCxnSpPr>
            <p:nvPr/>
          </p:nvCxnSpPr>
          <p:spPr>
            <a:xfrm rot="10800000" flipV="1">
              <a:off x="5348413" y="4579092"/>
              <a:ext cx="4998374" cy="990717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2" name="꺾인 연결선 111"/>
            <p:cNvCxnSpPr>
              <a:stCxn id="39" idx="3"/>
              <a:endCxn id="49" idx="0"/>
            </p:cNvCxnSpPr>
            <p:nvPr/>
          </p:nvCxnSpPr>
          <p:spPr>
            <a:xfrm>
              <a:off x="12494482" y="4579093"/>
              <a:ext cx="4605869" cy="1031562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꺾인 연결선 116"/>
            <p:cNvCxnSpPr>
              <a:endCxn id="53" idx="0"/>
            </p:cNvCxnSpPr>
            <p:nvPr/>
          </p:nvCxnSpPr>
          <p:spPr>
            <a:xfrm rot="10800000" flipV="1">
              <a:off x="3822223" y="6186137"/>
              <a:ext cx="452343" cy="1516799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꺾인 연결선 120"/>
            <p:cNvCxnSpPr>
              <a:endCxn id="56" idx="0"/>
            </p:cNvCxnSpPr>
            <p:nvPr/>
          </p:nvCxnSpPr>
          <p:spPr>
            <a:xfrm>
              <a:off x="6422260" y="6186138"/>
              <a:ext cx="547392" cy="1516799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직선 화살표 연결선 126"/>
            <p:cNvCxnSpPr>
              <a:stCxn id="53" idx="2"/>
              <a:endCxn id="58" idx="0"/>
            </p:cNvCxnSpPr>
            <p:nvPr/>
          </p:nvCxnSpPr>
          <p:spPr>
            <a:xfrm rot="16200000" flipH="1">
              <a:off x="3437850" y="9319964"/>
              <a:ext cx="785281" cy="16536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3" name="직선 화살표 연결선 132"/>
            <p:cNvCxnSpPr>
              <a:stCxn id="56" idx="2"/>
              <a:endCxn id="64" idx="0"/>
            </p:cNvCxnSpPr>
            <p:nvPr/>
          </p:nvCxnSpPr>
          <p:spPr>
            <a:xfrm rot="16200000" flipH="1">
              <a:off x="6577012" y="9328231"/>
              <a:ext cx="785281" cy="1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TextBox 65"/>
            <p:cNvSpPr txBox="1"/>
            <p:nvPr/>
          </p:nvSpPr>
          <p:spPr>
            <a:xfrm>
              <a:off x="2985919" y="10133135"/>
              <a:ext cx="1901810" cy="430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메인 </a:t>
              </a:r>
              <a:r>
                <a:rPr lang="ko-KR" altLang="en-US" dirty="0" err="1" smtClean="0">
                  <a:solidFill>
                    <a:srgbClr val="000000"/>
                  </a:solidFill>
                </a:rPr>
                <a:t>메뉴판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23194" y="10115550"/>
              <a:ext cx="2353692" cy="430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3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이벤트 </a:t>
              </a:r>
              <a:r>
                <a:rPr kumimoji="0" lang="ko-KR" altLang="en-US" sz="23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메뉴판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6238559" y="9947017"/>
              <a:ext cx="1859439" cy="7848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습도 및 </a:t>
              </a:r>
              <a:endParaRPr lang="en-US" altLang="ko-KR" dirty="0" smtClean="0">
                <a:solidFill>
                  <a:srgbClr val="000000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가습기 제어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17" name="그룹 139"/>
            <p:cNvGrpSpPr/>
            <p:nvPr/>
          </p:nvGrpSpPr>
          <p:grpSpPr>
            <a:xfrm>
              <a:off x="20833163" y="9720871"/>
              <a:ext cx="2180526" cy="1232655"/>
              <a:chOff x="20833163" y="10082821"/>
              <a:chExt cx="2180526" cy="1232655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0833163" y="10082821"/>
                <a:ext cx="2147695" cy="1232655"/>
              </a:xfrm>
              <a:prstGeom prst="roundRect">
                <a:avLst/>
              </a:prstGeom>
              <a:solidFill>
                <a:srgbClr val="A0CEDE"/>
              </a:solidFill>
              <a:ln w="3175" cap="flat">
                <a:noFill/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0966513" y="10382250"/>
                <a:ext cx="2047176" cy="69249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2000" dirty="0" smtClean="0">
                    <a:solidFill>
                      <a:srgbClr val="000000"/>
                    </a:solidFill>
                  </a:rPr>
                  <a:t>미세먼지농도 및 공기청정기 제어</a:t>
                </a:r>
                <a:endParaRPr kumimoji="0" lang="ko-KR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PT Sans"/>
                </a:endParaRPr>
              </a:p>
            </p:txBody>
          </p:sp>
        </p:grpSp>
        <p:cxnSp>
          <p:nvCxnSpPr>
            <p:cNvPr id="88" name="꺾인 연결선 87"/>
            <p:cNvCxnSpPr/>
            <p:nvPr/>
          </p:nvCxnSpPr>
          <p:spPr>
            <a:xfrm rot="10800000" flipV="1">
              <a:off x="12357365" y="6226983"/>
              <a:ext cx="3669138" cy="1475954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6" name="Shape 105"/>
            <p:cNvCxnSpPr/>
            <p:nvPr/>
          </p:nvCxnSpPr>
          <p:spPr>
            <a:xfrm>
              <a:off x="18174198" y="6226983"/>
              <a:ext cx="3765644" cy="1447479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9" name="꺾인 연결선 108"/>
            <p:cNvCxnSpPr/>
            <p:nvPr/>
          </p:nvCxnSpPr>
          <p:spPr>
            <a:xfrm rot="5400000">
              <a:off x="16684775" y="7258886"/>
              <a:ext cx="831152" cy="1588"/>
            </a:xfrm>
            <a:prstGeom prst="bentConnector3">
              <a:avLst>
                <a:gd name="adj1" fmla="val 50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3" name="직선 화살표 연결선 112"/>
            <p:cNvCxnSpPr>
              <a:endCxn id="63" idx="0"/>
            </p:cNvCxnSpPr>
            <p:nvPr/>
          </p:nvCxnSpPr>
          <p:spPr>
            <a:xfrm rot="5400000">
              <a:off x="16693474" y="9313994"/>
              <a:ext cx="813755" cy="1588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직선 화살표 연결선 114"/>
            <p:cNvCxnSpPr>
              <a:endCxn id="59" idx="0"/>
            </p:cNvCxnSpPr>
            <p:nvPr/>
          </p:nvCxnSpPr>
          <p:spPr>
            <a:xfrm rot="5400000">
              <a:off x="11964725" y="9328232"/>
              <a:ext cx="785281" cy="1588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0" name="직선 화살표 연결선 119"/>
            <p:cNvCxnSpPr>
              <a:stCxn id="62" idx="2"/>
              <a:endCxn id="65" idx="0"/>
            </p:cNvCxnSpPr>
            <p:nvPr/>
          </p:nvCxnSpPr>
          <p:spPr>
            <a:xfrm rot="5400000">
              <a:off x="21500134" y="9313994"/>
              <a:ext cx="813754" cy="1588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2" name="TextBox 121"/>
            <p:cNvSpPr txBox="1"/>
            <p:nvPr/>
          </p:nvSpPr>
          <p:spPr>
            <a:xfrm>
              <a:off x="11721805" y="10115550"/>
              <a:ext cx="2010577" cy="4308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rgbClr val="000000"/>
                  </a:solidFill>
                </a:rPr>
                <a:t>현재 온도</a:t>
              </a:r>
              <a:endParaRPr kumimoji="0" lang="ko-KR" alt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cxnSp>
          <p:nvCxnSpPr>
            <p:cNvPr id="124" name="꺾인 연결선 123"/>
            <p:cNvCxnSpPr>
              <a:stCxn id="63" idx="1"/>
            </p:cNvCxnSpPr>
            <p:nvPr/>
          </p:nvCxnSpPr>
          <p:spPr>
            <a:xfrm rot="10800000" flipV="1">
              <a:off x="15704797" y="10337199"/>
              <a:ext cx="321707" cy="1398841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8" name="꺾인 연결선 127"/>
            <p:cNvCxnSpPr>
              <a:stCxn id="63" idx="3"/>
            </p:cNvCxnSpPr>
            <p:nvPr/>
          </p:nvCxnSpPr>
          <p:spPr>
            <a:xfrm>
              <a:off x="18174198" y="10337200"/>
              <a:ext cx="371713" cy="1475043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2" name="Shape 141"/>
            <p:cNvCxnSpPr/>
            <p:nvPr/>
          </p:nvCxnSpPr>
          <p:spPr>
            <a:xfrm rot="10800000" flipV="1">
              <a:off x="20708711" y="10337199"/>
              <a:ext cx="124453" cy="1475042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0" name="Shape 159"/>
            <p:cNvCxnSpPr>
              <a:stCxn id="70" idx="3"/>
              <a:endCxn id="96" idx="0"/>
            </p:cNvCxnSpPr>
            <p:nvPr/>
          </p:nvCxnSpPr>
          <p:spPr>
            <a:xfrm>
              <a:off x="23013689" y="10366549"/>
              <a:ext cx="252920" cy="1445694"/>
            </a:xfrm>
            <a:prstGeom prst="bentConnector2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07" name="꺾인 연결선 106"/>
          <p:cNvCxnSpPr>
            <a:stCxn id="40" idx="3"/>
            <a:endCxn id="134" idx="0"/>
          </p:cNvCxnSpPr>
          <p:nvPr/>
        </p:nvCxnSpPr>
        <p:spPr>
          <a:xfrm>
            <a:off x="11580082" y="2833167"/>
            <a:ext cx="7172525" cy="416083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9" name="그룹 78"/>
          <p:cNvGrpSpPr/>
          <p:nvPr/>
        </p:nvGrpSpPr>
        <p:grpSpPr>
          <a:xfrm>
            <a:off x="17676298" y="3249250"/>
            <a:ext cx="2574700" cy="1232655"/>
            <a:chOff x="21275900" y="3962764"/>
            <a:chExt cx="2574700" cy="1232655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21278361" y="3962764"/>
              <a:ext cx="2147695" cy="1232655"/>
            </a:xfrm>
            <a:prstGeom prst="roundRect">
              <a:avLst/>
            </a:prstGeom>
            <a:solidFill>
              <a:srgbClr val="83CDBE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275900" y="4250406"/>
              <a:ext cx="2574700" cy="69249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유효한 </a:t>
              </a:r>
              <a:endParaRPr kumimoji="0" lang="en-US" altLang="ko-KR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명령어가 아닙니다</a:t>
              </a:r>
              <a:r>
                <a:rPr kumimoji="0" lang="en-US" altLang="ko-KR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.</a:t>
              </a:r>
              <a:endPara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82" name="Shape 104"/>
          <p:cNvSpPr/>
          <p:nvPr/>
        </p:nvSpPr>
        <p:spPr>
          <a:xfrm>
            <a:off x="2109141" y="1448496"/>
            <a:ext cx="5019958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smtClean="0"/>
              <a:t>메뉴 체계</a:t>
            </a:r>
            <a:endParaRPr lang="ko-KR" altLang="en-US" sz="7200" dirty="0"/>
          </a:p>
        </p:txBody>
      </p:sp>
      <p:sp>
        <p:nvSpPr>
          <p:cNvPr id="83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10458193" y="3627596"/>
            <a:ext cx="7173318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27093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안방 컴퓨터\Desktop\ppt\nod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7291" y="4188964"/>
            <a:ext cx="4438650" cy="286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249" y="5167497"/>
            <a:ext cx="3908178" cy="1464003"/>
          </a:xfrm>
          <a:prstGeom prst="rect">
            <a:avLst/>
          </a:prstGeom>
        </p:spPr>
      </p:pic>
      <p:pic>
        <p:nvPicPr>
          <p:cNvPr id="2050" name="Picture 2" descr="C:\Users\안방 컴퓨터\Desktop\sdnopghfghfg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83114" y="7894598"/>
            <a:ext cx="4393953" cy="1936979"/>
          </a:xfrm>
          <a:prstGeom prst="rect">
            <a:avLst/>
          </a:prstGeom>
          <a:noFill/>
        </p:spPr>
      </p:pic>
      <p:pic>
        <p:nvPicPr>
          <p:cNvPr id="2051" name="Picture 3" descr="C:\Users\안방 컴퓨터\Desktop\FACE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510" y="3858536"/>
            <a:ext cx="4165880" cy="3198801"/>
          </a:xfrm>
          <a:prstGeom prst="rect">
            <a:avLst/>
          </a:prstGeom>
          <a:noFill/>
        </p:spPr>
      </p:pic>
      <p:pic>
        <p:nvPicPr>
          <p:cNvPr id="1026" name="Picture 2" descr="C:\Users\안방 컴퓨터\Desktop\d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028887" y="7894599"/>
            <a:ext cx="5274723" cy="1947590"/>
          </a:xfrm>
          <a:prstGeom prst="rect">
            <a:avLst/>
          </a:prstGeom>
          <a:noFill/>
        </p:spPr>
      </p:pic>
      <p:sp>
        <p:nvSpPr>
          <p:cNvPr id="8" name="Shape 104"/>
          <p:cNvSpPr/>
          <p:nvPr/>
        </p:nvSpPr>
        <p:spPr>
          <a:xfrm>
            <a:off x="2109140" y="1448496"/>
            <a:ext cx="11114491" cy="1001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7200" dirty="0" smtClean="0"/>
              <a:t>사용기</a:t>
            </a:r>
            <a:r>
              <a:rPr lang="ko-KR" altLang="en-US" sz="7200" dirty="0"/>
              <a:t>술</a:t>
            </a:r>
          </a:p>
        </p:txBody>
      </p:sp>
      <p:sp>
        <p:nvSpPr>
          <p:cNvPr id="9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itcamp\Desktop\PPT\이미지 20180115 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" r="-1682" b="11356"/>
          <a:stretch/>
        </p:blipFill>
        <p:spPr bwMode="auto">
          <a:xfrm>
            <a:off x="0" y="26375"/>
            <a:ext cx="24794308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0" y="8790"/>
            <a:ext cx="24384000" cy="13716000"/>
          </a:xfrm>
          <a:prstGeom prst="rect">
            <a:avLst/>
          </a:prstGeom>
          <a:solidFill>
            <a:srgbClr val="F56C2E">
              <a:alpha val="80000"/>
            </a:srgb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972550" y="3819961"/>
            <a:ext cx="6438900" cy="6076079"/>
          </a:xfrm>
          <a:prstGeom prst="ellipse">
            <a:avLst/>
          </a:prstGeom>
          <a:noFill/>
          <a:ln w="76200">
            <a:solidFill>
              <a:srgbClr val="FFFFFF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rgbClr val="FFFFFF"/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2900" y="5257800"/>
            <a:ext cx="83820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4</a:t>
            </a:r>
            <a:endParaRPr kumimoji="0" lang="ko-KR" altLang="en-US" sz="9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0429875" y="7086600"/>
            <a:ext cx="3524250" cy="1588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10086976" y="7139285"/>
            <a:ext cx="4210049" cy="1923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챗봇</a:t>
            </a:r>
            <a:r>
              <a:rPr kumimoji="0" lang="ko-KR" alt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 </a:t>
            </a:r>
            <a:endParaRPr kumimoji="0" lang="en-US" altLang="ko-KR" sz="6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dirty="0" smtClean="0">
                <a:solidFill>
                  <a:srgbClr val="FFFFFF"/>
                </a:solidFill>
              </a:rPr>
              <a:t>개선 방향</a:t>
            </a:r>
            <a:endParaRPr kumimoji="0" lang="en-US" altLang="ko-KR" sz="60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315190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50" y="1420282"/>
            <a:ext cx="723900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3200" b="1" dirty="0" smtClean="0">
                <a:solidFill>
                  <a:srgbClr val="000000"/>
                </a:solidFill>
              </a:rPr>
              <a:t>패턴 </a:t>
            </a:r>
            <a:r>
              <a:rPr lang="ko-KR" altLang="en-US" sz="3200" b="1" dirty="0" err="1" smtClean="0">
                <a:solidFill>
                  <a:srgbClr val="000000"/>
                </a:solidFill>
              </a:rPr>
              <a:t>매칭</a:t>
            </a:r>
            <a:r>
              <a:rPr lang="ko-KR" altLang="en-US" sz="32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3200" b="1" dirty="0" err="1" smtClean="0">
                <a:solidFill>
                  <a:srgbClr val="000000"/>
                </a:solidFill>
              </a:rPr>
              <a:t>챗봇</a:t>
            </a:r>
            <a:r>
              <a:rPr lang="ko-KR" altLang="en-US" sz="32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3200" b="1" dirty="0" smtClean="0">
                <a:solidFill>
                  <a:srgbClr val="000000"/>
                </a:solidFill>
              </a:rPr>
              <a:t>-&gt; </a:t>
            </a:r>
            <a:r>
              <a:rPr lang="ko-KR" altLang="en-US" sz="3200" b="1" dirty="0" err="1" smtClean="0">
                <a:solidFill>
                  <a:srgbClr val="000000"/>
                </a:solidFill>
              </a:rPr>
              <a:t>머신러닝</a:t>
            </a:r>
            <a:r>
              <a:rPr lang="ko-KR" altLang="en-US" sz="32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3200" b="1" dirty="0" err="1" smtClean="0">
                <a:solidFill>
                  <a:srgbClr val="000000"/>
                </a:solidFill>
              </a:rPr>
              <a:t>챗봇</a:t>
            </a:r>
            <a:endParaRPr lang="en-US" altLang="ko-KR" sz="3200" b="1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076" y="2585492"/>
            <a:ext cx="16959848" cy="102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9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150" y="1420282"/>
            <a:ext cx="723900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ko-KR" altLang="en-US" sz="3200" b="1" dirty="0" smtClean="0">
                <a:solidFill>
                  <a:srgbClr val="000000"/>
                </a:solidFill>
              </a:rPr>
              <a:t>똑똑한 </a:t>
            </a:r>
            <a:r>
              <a:rPr lang="ko-KR" altLang="en-US" sz="3200" b="1" dirty="0" err="1" smtClean="0">
                <a:solidFill>
                  <a:srgbClr val="000000"/>
                </a:solidFill>
              </a:rPr>
              <a:t>챗봇을</a:t>
            </a:r>
            <a:r>
              <a:rPr lang="ko-KR" altLang="en-US" sz="3200" b="1" dirty="0" smtClean="0">
                <a:solidFill>
                  <a:srgbClr val="000000"/>
                </a:solidFill>
              </a:rPr>
              <a:t> 위한 </a:t>
            </a:r>
            <a:r>
              <a:rPr lang="en-US" altLang="ko-KR" sz="3200" b="1" dirty="0" smtClean="0">
                <a:solidFill>
                  <a:srgbClr val="000000"/>
                </a:solidFill>
              </a:rPr>
              <a:t>Triplet</a:t>
            </a:r>
            <a:endParaRPr lang="en-US" altLang="ko-KR" sz="3200" b="1" dirty="0">
              <a:solidFill>
                <a:srgbClr val="000000"/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/>
          </p:nvPr>
        </p:nvGraphicFramePr>
        <p:xfrm>
          <a:off x="4387850" y="282998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76850" y="4746682"/>
            <a:ext cx="14287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altLang="ko-KR" sz="5400" b="1" dirty="0" smtClean="0"/>
              <a:t>1.</a:t>
            </a:r>
            <a:endParaRPr lang="ko-KR" alt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91225" y="7794678"/>
            <a:ext cx="14287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altLang="ko-KR" sz="5400" b="1" dirty="0" smtClean="0"/>
              <a:t>2.</a:t>
            </a:r>
            <a:endParaRPr lang="ko-KR" alt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6850" y="11033178"/>
            <a:ext cx="1428750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en-US" altLang="ko-KR" sz="5400" b="1" dirty="0"/>
              <a:t>3</a:t>
            </a:r>
            <a:r>
              <a:rPr lang="en-US" altLang="ko-KR" sz="5400" b="1" dirty="0" smtClean="0"/>
              <a:t>.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44568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4000" dirty="0">
              <a:ln>
                <a:solidFill>
                  <a:srgbClr val="0064A2"/>
                </a:solidFill>
              </a:ln>
              <a:solidFill>
                <a:srgbClr val="A6A7AC">
                  <a:lumMod val="75000"/>
                </a:srgb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pic>
        <p:nvPicPr>
          <p:cNvPr id="12" name="Picture 5" descr="C:\Users\Mr.K\Desktop\innovation-lab-marquee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443913" y="7867650"/>
            <a:ext cx="6936590" cy="5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9111450" y="6304002"/>
            <a:ext cx="6161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600" b="1" kern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 &amp; A</a:t>
            </a:r>
            <a:endParaRPr kumimoji="1" lang="ko-KR" altLang="en-US" sz="9600" b="1" kern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851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393941"/>
          </a:solidFill>
          <a:ln w="38100" cap="flat">
            <a:noFill/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/>
            <a:endParaRPr lang="ko-KR" altLang="en-US" sz="30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26" name="Picture 2" descr="C:\Users\Bitcamp\Desktop\PPT\이미지 20180115 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6" b="3981"/>
          <a:stretch/>
        </p:blipFill>
        <p:spPr bwMode="auto">
          <a:xfrm>
            <a:off x="7863998" y="1885950"/>
            <a:ext cx="8656004" cy="5486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5"/>
          <p:cNvSpPr/>
          <p:nvPr/>
        </p:nvSpPr>
        <p:spPr>
          <a:xfrm>
            <a:off x="4962208" y="9059545"/>
            <a:ext cx="14459585" cy="3932555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t">
            <a:noAutofit/>
          </a:bodyPr>
          <a:lstStyle/>
          <a:p>
            <a:pPr marL="0" indent="0" algn="ctr" defTabSz="8255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cap="none" dirty="0" smtClean="0">
                <a:ln w="9525" cap="flat" cmpd="sng">
                  <a:noFill/>
                </a:ln>
                <a:solidFill>
                  <a:srgbClr val="F4F5F7"/>
                </a:solidFill>
                <a:latin typeface="맑은 고딕" panose="020B0503020000020004" charset="-127"/>
                <a:ea typeface="맑은 고딕" panose="020B0503020000020004" charset="-127"/>
              </a:rPr>
              <a:t>Thank you</a:t>
            </a:r>
            <a:endParaRPr lang="ko-KR" altLang="en-US" sz="8800" b="1" cap="none" dirty="0" smtClean="0">
              <a:ln w="9525" cap="flat" cmpd="sng">
                <a:noFill/>
              </a:ln>
              <a:solidFill>
                <a:srgbClr val="F4F5F7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891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92216" y="9666868"/>
            <a:ext cx="20688430" cy="2947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ko-KR" altLang="en-US" sz="30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39" y="2715983"/>
            <a:ext cx="15120000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92500"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ko-KR" sz="9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Chatbot</a:t>
            </a:r>
            <a:r>
              <a:rPr lang="en-US" altLang="ko-KR" sz="9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기술의 급속한 발전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952677" y="5101061"/>
            <a:ext cx="18951413" cy="614213"/>
            <a:chOff x="3952677" y="5101061"/>
            <a:chExt cx="18951413" cy="614213"/>
          </a:xfrm>
        </p:grpSpPr>
        <p:sp>
          <p:nvSpPr>
            <p:cNvPr id="26" name="Shape 311"/>
            <p:cNvSpPr/>
            <p:nvPr/>
          </p:nvSpPr>
          <p:spPr>
            <a:xfrm>
              <a:off x="4904090" y="5124184"/>
              <a:ext cx="18000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en-US" altLang="ko-KR" sz="2800" b="1" dirty="0">
                  <a:solidFill>
                    <a:srgbClr val="000000"/>
                  </a:solidFill>
                </a:rPr>
                <a:t>Amazon, Facebook, Google, Microsoft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등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ICT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생태계를 주도하는 글로벌 기업이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Messenger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기반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시장에 막대한 투자와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함꼐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플랫폼 선점에 </a:t>
              </a:r>
              <a:r>
                <a:rPr lang="ko-KR" altLang="en-US" sz="2800" b="1" dirty="0" smtClean="0">
                  <a:solidFill>
                    <a:srgbClr val="000000"/>
                  </a:solidFill>
                </a:rPr>
                <a:t>총력</a:t>
              </a:r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28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9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3940955" y="6683674"/>
            <a:ext cx="18951413" cy="614213"/>
            <a:chOff x="3952677" y="5101061"/>
            <a:chExt cx="18951413" cy="614213"/>
          </a:xfrm>
        </p:grpSpPr>
        <p:sp>
          <p:nvSpPr>
            <p:cNvPr id="15" name="Shape 311"/>
            <p:cNvSpPr/>
            <p:nvPr/>
          </p:nvSpPr>
          <p:spPr>
            <a:xfrm>
              <a:off x="4904090" y="5124184"/>
              <a:ext cx="18000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en-US" altLang="ko-KR" sz="2800" b="1" dirty="0">
                  <a:solidFill>
                    <a:srgbClr val="000000"/>
                  </a:solidFill>
                </a:rPr>
                <a:t>Messenger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플랫폼을 기반으로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서비스의 등장으로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앱에서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봇으로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ICT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생태계는 급속히 진화 전망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17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8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929233" y="8125609"/>
            <a:ext cx="18951413" cy="614213"/>
            <a:chOff x="3952677" y="5101061"/>
            <a:chExt cx="18951413" cy="614213"/>
          </a:xfrm>
        </p:grpSpPr>
        <p:sp>
          <p:nvSpPr>
            <p:cNvPr id="20" name="Shape 311"/>
            <p:cNvSpPr/>
            <p:nvPr/>
          </p:nvSpPr>
          <p:spPr>
            <a:xfrm>
              <a:off x="4904090" y="5124184"/>
              <a:ext cx="18000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서비스 기술은 기존의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Web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과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App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의 기술을 기반으로 등장했으며 향후 더 강력해진 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AI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기술을 통해 발전해 나갈 전망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22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3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3964403" y="10435052"/>
            <a:ext cx="18951413" cy="614213"/>
            <a:chOff x="3952677" y="5101061"/>
            <a:chExt cx="18951413" cy="614213"/>
          </a:xfrm>
        </p:grpSpPr>
        <p:sp>
          <p:nvSpPr>
            <p:cNvPr id="31" name="Shape 311"/>
            <p:cNvSpPr/>
            <p:nvPr/>
          </p:nvSpPr>
          <p:spPr>
            <a:xfrm>
              <a:off x="4904090" y="5124184"/>
              <a:ext cx="18000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ko-KR" altLang="en-US" sz="2800" b="1" dirty="0">
                  <a:solidFill>
                    <a:srgbClr val="000000"/>
                  </a:solidFill>
                </a:rPr>
                <a:t>향후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서비스는 사용자 맞춤 서비스로 산업 전반에 급속히 퍼져나가며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신부가가치를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창출할 것으로 전망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38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9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3952681" y="11806651"/>
            <a:ext cx="18951413" cy="614213"/>
            <a:chOff x="3952677" y="5101061"/>
            <a:chExt cx="18951413" cy="614213"/>
          </a:xfrm>
        </p:grpSpPr>
        <p:sp>
          <p:nvSpPr>
            <p:cNvPr id="41" name="Shape 311"/>
            <p:cNvSpPr/>
            <p:nvPr/>
          </p:nvSpPr>
          <p:spPr>
            <a:xfrm>
              <a:off x="4904090" y="5124184"/>
              <a:ext cx="18000000" cy="5148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r>
                <a:rPr lang="ko-KR" altLang="en-US" sz="2800" b="1" dirty="0">
                  <a:solidFill>
                    <a:srgbClr val="000000"/>
                  </a:solidFill>
                </a:rPr>
                <a:t>이에 따라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빅데이터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플랫폼 구축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, AI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기술 고도화</a:t>
              </a:r>
              <a:r>
                <a:rPr lang="en-US" altLang="ko-KR" sz="2800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보안 기술 개발 등 </a:t>
              </a:r>
              <a:r>
                <a:rPr lang="ko-KR" altLang="en-US" sz="2800" b="1" dirty="0" err="1">
                  <a:solidFill>
                    <a:srgbClr val="000000"/>
                  </a:solidFill>
                </a:rPr>
                <a:t>챗봇</a:t>
              </a:r>
              <a:r>
                <a:rPr lang="ko-KR" altLang="en-US" sz="2800" b="1" dirty="0">
                  <a:solidFill>
                    <a:srgbClr val="000000"/>
                  </a:solidFill>
                </a:rPr>
                <a:t> 서비스 활용을 위한 기술 고도화 필요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3952677" y="5101061"/>
              <a:ext cx="614214" cy="614213"/>
              <a:chOff x="3952677" y="5101061"/>
              <a:chExt cx="614214" cy="614213"/>
            </a:xfrm>
          </p:grpSpPr>
          <p:sp>
            <p:nvSpPr>
              <p:cNvPr id="43" name="Shape 312"/>
              <p:cNvSpPr/>
              <p:nvPr/>
            </p:nvSpPr>
            <p:spPr>
              <a:xfrm>
                <a:off x="3952677" y="5101061"/>
                <a:ext cx="614214" cy="614213"/>
              </a:xfrm>
              <a:prstGeom prst="ellipse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44" name="Shape 317"/>
              <p:cNvSpPr/>
              <p:nvPr/>
            </p:nvSpPr>
            <p:spPr>
              <a:xfrm>
                <a:off x="4121901" y="5296897"/>
                <a:ext cx="278397" cy="211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6" y="16986"/>
                    </a:moveTo>
                    <a:lnTo>
                      <a:pt x="1627" y="10192"/>
                    </a:lnTo>
                    <a:lnTo>
                      <a:pt x="0" y="12666"/>
                    </a:lnTo>
                    <a:lnTo>
                      <a:pt x="6796" y="21600"/>
                    </a:lnTo>
                    <a:lnTo>
                      <a:pt x="21600" y="2181"/>
                    </a:lnTo>
                    <a:lnTo>
                      <a:pt x="19718" y="0"/>
                    </a:lnTo>
                    <a:lnTo>
                      <a:pt x="6796" y="16986"/>
                    </a:lnTo>
                  </a:path>
                </a:pathLst>
              </a:custGeom>
              <a:solidFill>
                <a:srgbClr val="393941"/>
              </a:solidFill>
              <a:ln w="3175">
                <a:miter lim="400000"/>
              </a:ln>
            </p:spPr>
            <p:txBody>
              <a:bodyPr lIns="45719" rIns="45719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/>
              </a:p>
            </p:txBody>
          </p:sp>
        </p:grpSp>
      </p:grpSp>
      <p:sp>
        <p:nvSpPr>
          <p:cNvPr id="4" name="타원 3"/>
          <p:cNvSpPr/>
          <p:nvPr/>
        </p:nvSpPr>
        <p:spPr>
          <a:xfrm>
            <a:off x="1201788" y="10059680"/>
            <a:ext cx="2104120" cy="21789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miter lim="4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38100" tIns="38100" rIns="38100" bIns="38100" rtlCol="0" anchor="ctr"/>
          <a:lstStyle/>
          <a:p>
            <a:pPr algn="ctr"/>
            <a:r>
              <a:rPr lang="ko-KR" altLang="en-US" sz="3600" smtClean="0">
                <a:ln>
                  <a:solidFill>
                    <a:srgbClr val="0064A2"/>
                  </a:solidFill>
                </a:ln>
                <a:solidFill>
                  <a:schemeClr val="tx1">
                    <a:lumMod val="75000"/>
                  </a:schemeClr>
                </a:solidFill>
                <a:latin typeface="돋움" pitchFamily="50" charset="-127"/>
                <a:ea typeface="돋움" pitchFamily="50" charset="-127"/>
                <a:cs typeface="Helvetica Light"/>
                <a:sym typeface="Helvetica Light"/>
              </a:rPr>
              <a:t>시사점</a:t>
            </a:r>
            <a:endParaRPr lang="ko-KR" altLang="en-US" sz="3600" dirty="0">
              <a:ln>
                <a:solidFill>
                  <a:srgbClr val="0064A2"/>
                </a:solidFill>
              </a:ln>
              <a:solidFill>
                <a:schemeClr val="tx1">
                  <a:lumMod val="75000"/>
                </a:schemeClr>
              </a:solidFill>
              <a:latin typeface="돋움" pitchFamily="50" charset="-127"/>
              <a:ea typeface="돋움" pitchFamily="50" charset="-127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991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  <p:sp>
        <p:nvSpPr>
          <p:cNvPr id="15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21" name="Shape 104"/>
          <p:cNvSpPr/>
          <p:nvPr/>
        </p:nvSpPr>
        <p:spPr>
          <a:xfrm>
            <a:off x="2109140" y="2715983"/>
            <a:ext cx="11114491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err="1" smtClean="0"/>
              <a:t>Facebook</a:t>
            </a:r>
            <a:r>
              <a:rPr lang="en-US" altLang="ko-KR" sz="7200" dirty="0" smtClean="0"/>
              <a:t> </a:t>
            </a:r>
            <a:r>
              <a:rPr lang="en-US" altLang="ko-KR" sz="7200" dirty="0" err="1" smtClean="0"/>
              <a:t>Messager</a:t>
            </a:r>
            <a:r>
              <a:rPr lang="en-US" altLang="ko-KR" sz="7200" dirty="0" smtClean="0"/>
              <a:t> </a:t>
            </a:r>
            <a:endParaRPr lang="ko-KR" altLang="en-US" sz="7200" dirty="0"/>
          </a:p>
        </p:txBody>
      </p:sp>
      <p:pic>
        <p:nvPicPr>
          <p:cNvPr id="10243" name="Picture 3" descr="C:\Users\안방 컴퓨터\Desktop\이미지 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4339" y="4718403"/>
            <a:ext cx="8909135" cy="671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50049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  <p:sp>
        <p:nvSpPr>
          <p:cNvPr id="15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0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8</a:t>
            </a:fld>
            <a:endParaRPr lang="en-US" altLang="ko-KR"/>
          </a:p>
        </p:txBody>
      </p:sp>
      <p:sp>
        <p:nvSpPr>
          <p:cNvPr id="21" name="Shape 104"/>
          <p:cNvSpPr/>
          <p:nvPr/>
        </p:nvSpPr>
        <p:spPr>
          <a:xfrm>
            <a:off x="2109140" y="2715983"/>
            <a:ext cx="11114491" cy="10749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7200" dirty="0" err="1" smtClean="0"/>
              <a:t>Facebook</a:t>
            </a:r>
            <a:r>
              <a:rPr lang="en-US" altLang="ko-KR" sz="7200" dirty="0" smtClean="0"/>
              <a:t> </a:t>
            </a:r>
            <a:r>
              <a:rPr lang="en-US" altLang="ko-KR" sz="7200" dirty="0" err="1" smtClean="0"/>
              <a:t>Messager</a:t>
            </a:r>
            <a:r>
              <a:rPr lang="en-US" altLang="ko-KR" sz="7200" dirty="0" smtClean="0"/>
              <a:t> </a:t>
            </a:r>
            <a:endParaRPr lang="ko-KR" altLang="en-US" sz="7200" dirty="0" smtClean="0"/>
          </a:p>
        </p:txBody>
      </p:sp>
      <p:pic>
        <p:nvPicPr>
          <p:cNvPr id="10242" name="Picture 2" descr="C:\Users\안방 컴퓨터\Desktop\2016072100402103388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36142" y="4952999"/>
            <a:ext cx="11395508" cy="6477353"/>
          </a:xfrm>
          <a:prstGeom prst="rect">
            <a:avLst/>
          </a:prstGeom>
          <a:noFill/>
        </p:spPr>
      </p:pic>
      <p:pic>
        <p:nvPicPr>
          <p:cNvPr id="10243" name="Picture 3" descr="C:\Users\안방 컴퓨터\Desktop\이미지 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4339" y="4718403"/>
            <a:ext cx="8909135" cy="671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240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03"/>
          <p:cNvSpPr/>
          <p:nvPr/>
        </p:nvSpPr>
        <p:spPr>
          <a:xfrm>
            <a:off x="2109140" y="21290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Facebook </a:t>
            </a:r>
            <a:r>
              <a:rPr lang="en-US" dirty="0" err="1" smtClean="0">
                <a:solidFill>
                  <a:srgbClr val="000000"/>
                </a:solidFill>
              </a:rPr>
              <a:t>Chatbot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4" name="Shape 105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  <p:sp>
        <p:nvSpPr>
          <p:cNvPr id="36" name="Shape 82"/>
          <p:cNvSpPr/>
          <p:nvPr/>
        </p:nvSpPr>
        <p:spPr>
          <a:xfrm flipH="1">
            <a:off x="1045064" y="36584"/>
            <a:ext cx="1" cy="4403322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07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9</a:t>
            </a:fld>
            <a:endParaRPr lang="en-US" altLang="ko-KR"/>
          </a:p>
        </p:txBody>
      </p:sp>
      <p:sp>
        <p:nvSpPr>
          <p:cNvPr id="46" name="Shape 104"/>
          <p:cNvSpPr/>
          <p:nvPr/>
        </p:nvSpPr>
        <p:spPr>
          <a:xfrm>
            <a:off x="2109139" y="2715983"/>
            <a:ext cx="20160000" cy="2002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ko-KR" sz="8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 Chat App = All Services Needed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52" y="5761840"/>
            <a:ext cx="4286582" cy="7219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125" y="5761840"/>
            <a:ext cx="6110064" cy="73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869" y="5761840"/>
            <a:ext cx="4160537" cy="73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739" y="4382896"/>
            <a:ext cx="37426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&lt;PC Era&gt;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14834" y="4386441"/>
            <a:ext cx="37426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&lt;Mobile Era&gt;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245194" y="4382896"/>
            <a:ext cx="37426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rPr>
              <a:t>&lt;Chat App Era&gt;</a:t>
            </a:r>
            <a:endParaRPr kumimoji="0" lang="ko-KR" altLang="en-US" sz="3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68284" y="4991373"/>
            <a:ext cx="374266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Browser x Search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8379" y="4994918"/>
            <a:ext cx="374266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x App Store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248739" y="4991373"/>
            <a:ext cx="374266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Chat</a:t>
            </a:r>
            <a:r>
              <a:rPr kumimoji="0" lang="en-US" altLang="ko-KR" sz="3200" b="1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 is Everything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812078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0D8CC"/>
        </a:solidFill>
        <a:ln w="38100">
          <a:noFill/>
          <a:miter lim="400000"/>
        </a:ln>
      </a:spPr>
      <a:bodyPr lIns="38100" tIns="38100" rIns="38100" bIns="38100" rtlCol="0" anchor="ctr"/>
      <a:lstStyle>
        <a:defPPr algn="ctr">
          <a:defRPr sz="3000" dirty="0">
            <a:ln>
              <a:solidFill>
                <a:srgbClr val="0064A2"/>
              </a:solidFill>
            </a:ln>
            <a:solidFill>
              <a:schemeClr val="tx1">
                <a:lumMod val="75000"/>
              </a:schemeClr>
            </a:solidFill>
            <a:latin typeface="돋움" pitchFamily="50" charset="-127"/>
            <a:ea typeface="돋움" pitchFamily="50" charset="-127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676</Words>
  <Application>Microsoft Office PowerPoint</Application>
  <PresentationFormat>사용자 지정</PresentationFormat>
  <Paragraphs>257</Paragraphs>
  <Slides>57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안방 컴퓨터</dc:creator>
  <cp:lastModifiedBy>Bitcamp</cp:lastModifiedBy>
  <cp:revision>373</cp:revision>
  <dcterms:modified xsi:type="dcterms:W3CDTF">2018-01-16T02:51:07Z</dcterms:modified>
</cp:coreProperties>
</file>